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60" r:id="rId5"/>
    <p:sldId id="278"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59" r:id="rId21"/>
    <p:sldId id="277" r:id="rId22"/>
    <p:sldId id="276" r:id="rId23"/>
    <p:sldId id="275" r:id="rId24"/>
  </p:sldIdLst>
  <p:sldSz cx="9144000" cy="5143500" type="screen16x9"/>
  <p:notesSz cx="6858000" cy="9144000"/>
  <p:embeddedFontLst>
    <p:embeddedFont>
      <p:font typeface="Caveat" panose="020B0604020202020204" charset="0"/>
      <p:regular r:id="rId26"/>
      <p:bold r:id="rId27"/>
    </p:embeddedFont>
    <p:embeddedFont>
      <p:font typeface="Comfortaa" panose="020B0604020202020204" charset="0"/>
      <p:regular r:id="rId28"/>
      <p:bold r:id="rId29"/>
    </p:embeddedFont>
    <p:embeddedFont>
      <p:font typeface="Comfortaa SemiBold" panose="020B0604020202020204" charset="0"/>
      <p:regular r:id="rId30"/>
      <p:bold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F3541A5-F2AB-487A-A5AD-BA7F6FCBD11F}">
  <a:tblStyle styleId="{4F3541A5-F2AB-487A-A5AD-BA7F6FCBD1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196" autoAdjust="0"/>
  </p:normalViewPr>
  <p:slideViewPr>
    <p:cSldViewPr snapToGrid="0">
      <p:cViewPr varScale="1">
        <p:scale>
          <a:sx n="59" d="100"/>
          <a:sy n="59" d="100"/>
        </p:scale>
        <p:origin x="1440"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ashejaz.github.io/project-4-predicting-CVD/"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ashejaz.github.io/project-4-predicting-CVD/"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public.tableau.com/app/profile/ayroza.dobson/viz/Project4-PredictingCVD/Story1?publish=ye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Hi everyone, our group looked into creating a cardiovascular disease predictor. In our group there was </a:t>
            </a:r>
            <a:r>
              <a:rPr lang="en-GB" sz="1800" b="0" i="0" dirty="0" err="1">
                <a:effectLst/>
                <a:latin typeface="Arial" panose="020B0604020202020204" pitchFamily="34" charset="0"/>
              </a:rPr>
              <a:t>Ayroza</a:t>
            </a:r>
            <a:r>
              <a:rPr lang="en-GB" sz="1800" b="0" i="0" dirty="0">
                <a:effectLst/>
                <a:latin typeface="Arial" panose="020B0604020202020204" pitchFamily="34" charset="0"/>
              </a:rPr>
              <a:t>, Ash, Myself, and Savina.</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879e2fff0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879e2fff0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Logistic Regression is a statistical model that quantifies the relationship between multiple predictor variables (e.g., age, BMI, general health) and the binary outcome of whether an individual has CVD or not. It calculates probabilities and employs a sigmoid function to classify individuals into one of the two categories.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879e2fff0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879e2fff0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Support Vector Machines find a hyperplane in a multi-dimensional space that classifies two classes(CVD and non-CVD), by maximizing the margin between data points of different classes. </a:t>
            </a:r>
            <a:endParaRPr lang="en-GB"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879e2fff07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879e2fff07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Decision Trees are hierarchical structures that recursively split the dataset based on the most informative features using if-then-else conditions to reach a decision. </a:t>
            </a:r>
            <a:endParaRPr lang="en-GB"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879e2fff07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879e2fff0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Random Forests are ensemble methods that combine multiple Decision Trees to improve predictive accuracy and reduce overfitting and providing a robust and accurate model. They also allow feature importance analysis, aiding in understanding which factors contribute most to CVD prediction. </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879e2fff0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879e2fff0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Neural Networks consist of interconnected artificial neurons organized in layers and carry out feature extraction and nonlinear modelling, making them suitable for CVD prediction when ample data is available. These models find applications in various CVD-related tasks, aiding Healthcare professionals to </a:t>
            </a:r>
            <a:r>
              <a:rPr lang="en-GB" b="0" i="0" dirty="0" err="1">
                <a:solidFill>
                  <a:srgbClr val="000000"/>
                </a:solidFill>
                <a:effectLst/>
                <a:latin typeface="Arial" panose="020B0604020202020204" pitchFamily="34" charset="0"/>
              </a:rPr>
              <a:t>analyze</a:t>
            </a:r>
            <a:r>
              <a:rPr lang="en-GB" b="0" i="0" dirty="0">
                <a:solidFill>
                  <a:srgbClr val="000000"/>
                </a:solidFill>
                <a:effectLst/>
                <a:latin typeface="Arial" panose="020B0604020202020204" pitchFamily="34" charset="0"/>
              </a:rPr>
              <a:t> patient data, predict outcomes, and identify potential</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879e2fff07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879e2fff07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Here are the accuracy and precision scores we obtained after testing our model on unseen data. The random forest model performed the best with an accuracy and precision of 93%, whilst the support vector machines model performed the poorest and wouldn't be as reliable as it's accuracy dropped by 14% and it's precision dropped by 12% compared to the random forests model. However before, any conclusions are reached...</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8665bfe3fe_1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8665bfe3fe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Several optimisations were conducted for 4 out of the five models we utilised. Hyperparameter tuning was explored to enhance the logistic regression model's performance. Initially, the 'saga' solver was chosen for its effectiveness with large datasets, and alternatives like '</a:t>
            </a:r>
            <a:r>
              <a:rPr lang="en-GB" sz="1800" b="0" i="0" dirty="0" err="1">
                <a:effectLst/>
                <a:latin typeface="Arial" panose="020B0604020202020204" pitchFamily="34" charset="0"/>
              </a:rPr>
              <a:t>lbfgs</a:t>
            </a:r>
            <a:r>
              <a:rPr lang="en-GB" sz="1800" b="0" i="0" dirty="0">
                <a:effectLst/>
                <a:latin typeface="Arial" panose="020B0604020202020204" pitchFamily="34" charset="0"/>
              </a:rPr>
              <a:t>' weren't suitable for our specific problem. 'sag' was not used because it's an older version of 'saga' and 'saga' remained the preferred </a:t>
            </a:r>
            <a:r>
              <a:rPr lang="en-GB" sz="1800" b="0" i="0" dirty="0" err="1">
                <a:effectLst/>
                <a:latin typeface="Arial" panose="020B0604020202020204" pitchFamily="34" charset="0"/>
              </a:rPr>
              <a:t>choice.For</a:t>
            </a:r>
            <a:r>
              <a:rPr lang="en-GB" sz="1800" b="0" i="0" dirty="0">
                <a:effectLst/>
                <a:latin typeface="Arial" panose="020B0604020202020204" pitchFamily="34" charset="0"/>
              </a:rPr>
              <a:t> the optimization of the SVM model, the initial accuracy was 79%, and the model had achieved a weighted precision of 81%. In SVM, we considered optimising this model by adjusting its kernel hyperparameters to potentially better suit our dataset's structure. The optimization of the Decision Tree model focused on fine-tuning its hyperparameters for better performance on the test data. This process involved manually setting hyperparameters like </a:t>
            </a:r>
            <a:r>
              <a:rPr lang="en-GB" sz="1800" b="0" i="0" dirty="0" err="1">
                <a:effectLst/>
                <a:latin typeface="Arial" panose="020B0604020202020204" pitchFamily="34" charset="0"/>
              </a:rPr>
              <a:t>max_depth</a:t>
            </a:r>
            <a:r>
              <a:rPr lang="en-GB" sz="1800" b="0" i="0" dirty="0">
                <a:effectLst/>
                <a:latin typeface="Arial" panose="020B0604020202020204" pitchFamily="34" charset="0"/>
              </a:rPr>
              <a:t>, </a:t>
            </a:r>
            <a:r>
              <a:rPr lang="en-GB" sz="1800" b="0" i="0" dirty="0" err="1">
                <a:effectLst/>
                <a:latin typeface="Arial" panose="020B0604020202020204" pitchFamily="34" charset="0"/>
              </a:rPr>
              <a:t>min_samples_split</a:t>
            </a:r>
            <a:r>
              <a:rPr lang="en-GB" sz="1800" b="0" i="0" dirty="0">
                <a:effectLst/>
                <a:latin typeface="Arial" panose="020B0604020202020204" pitchFamily="34" charset="0"/>
              </a:rPr>
              <a:t>, and </a:t>
            </a:r>
            <a:r>
              <a:rPr lang="en-GB" sz="1800" b="0" i="0" dirty="0" err="1">
                <a:effectLst/>
                <a:latin typeface="Arial" panose="020B0604020202020204" pitchFamily="34" charset="0"/>
              </a:rPr>
              <a:t>min_samples_leaf</a:t>
            </a:r>
            <a:r>
              <a:rPr lang="en-GB" sz="1800" b="0" i="0" dirty="0">
                <a:effectLst/>
                <a:latin typeface="Arial" panose="020B0604020202020204" pitchFamily="34" charset="0"/>
              </a:rPr>
              <a:t> to specific values. By limiting the tree's depth and controlling the granularity of splits, we aimed to prevent overfitting and ensure the model's generalization to new data. The optimization of the Random Forest model involved defining a parameter distribution dictionary for key hyperparameters like the number of trees, maximum tree depth, and others. This dictionary was used with a </a:t>
            </a:r>
            <a:r>
              <a:rPr lang="en-GB" sz="1800" b="0" i="0" dirty="0" err="1">
                <a:effectLst/>
                <a:latin typeface="Arial" panose="020B0604020202020204" pitchFamily="34" charset="0"/>
              </a:rPr>
              <a:t>RandomizedSearchCV</a:t>
            </a:r>
            <a:r>
              <a:rPr lang="en-GB" sz="1800" b="0" i="0" dirty="0">
                <a:effectLst/>
                <a:latin typeface="Arial" panose="020B0604020202020204" pitchFamily="34" charset="0"/>
              </a:rPr>
              <a:t> object named </a:t>
            </a:r>
            <a:r>
              <a:rPr lang="en-GB" sz="1800" b="0" i="0" dirty="0" err="1">
                <a:effectLst/>
                <a:latin typeface="Arial" panose="020B0604020202020204" pitchFamily="34" charset="0"/>
              </a:rPr>
              <a:t>random_search</a:t>
            </a:r>
            <a:r>
              <a:rPr lang="en-GB" sz="1800" b="0" i="0" dirty="0">
                <a:effectLst/>
                <a:latin typeface="Arial" panose="020B0604020202020204" pitchFamily="34" charset="0"/>
              </a:rPr>
              <a:t>, employing cross-validation and parallel processing to find the best hyperparameter combination for improving model accuracy. In the first optimization of the neural network, a flexible Sequential neural network was configured with </a:t>
            </a:r>
            <a:r>
              <a:rPr lang="en-GB" sz="1800" b="0" i="0" dirty="0" err="1">
                <a:effectLst/>
                <a:latin typeface="Arial" panose="020B0604020202020204" pitchFamily="34" charset="0"/>
              </a:rPr>
              <a:t>Keras</a:t>
            </a:r>
            <a:r>
              <a:rPr lang="en-GB" sz="1800" b="0" i="0" dirty="0">
                <a:effectLst/>
                <a:latin typeface="Arial" panose="020B0604020202020204" pitchFamily="34" charset="0"/>
              </a:rPr>
              <a:t> Tuner, allowing it to dynamically select activation functions and layer architectures.</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In the second optimization of the neural network, specific hyperparameters were defined based on the third-best-performing configuration from </a:t>
            </a:r>
            <a:r>
              <a:rPr lang="en-GB" sz="1800" b="0" i="0" dirty="0" err="1">
                <a:effectLst/>
                <a:latin typeface="Arial" panose="020B0604020202020204" pitchFamily="34" charset="0"/>
              </a:rPr>
              <a:t>Keras</a:t>
            </a:r>
            <a:r>
              <a:rPr lang="en-GB" sz="1800" b="0" i="0" dirty="0">
                <a:effectLst/>
                <a:latin typeface="Arial" panose="020B0604020202020204" pitchFamily="34" charset="0"/>
              </a:rPr>
              <a:t> Tuner, featuring two hidden layers to simplify the model.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879e2fff07_1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879e2fff07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err="1">
                <a:effectLst/>
                <a:latin typeface="Roboto" panose="02000000000000000000" pitchFamily="2" charset="0"/>
              </a:rPr>
              <a:t>Intrestingly</a:t>
            </a:r>
            <a:r>
              <a:rPr lang="en-GB" sz="1800" b="0" i="0" dirty="0">
                <a:effectLst/>
                <a:latin typeface="Roboto" panose="02000000000000000000" pitchFamily="2" charset="0"/>
              </a:rPr>
              <a:t>, the decision tree outperformed random forests by 1% in precision. </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8665bfe3fe_1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8665bfe3fe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None/>
            </a:pPr>
            <a:r>
              <a:rPr lang="en-GB" sz="1800" b="0" i="0" dirty="0">
                <a:effectLst/>
                <a:latin typeface="Roboto" panose="02000000000000000000" pitchFamily="2" charset="0"/>
              </a:rPr>
              <a:t>The primary limitation in our models is overfitting. Overfitting occurs when the model excessively fits the training data, hampering its ability to generalize to new data. Though we implemented early stopping and hyperparameter tuning, overfitting persists, which is evident in the higher training accuracy compared to validation accuracy. As mentioned previously, we removed outliers from the majority class of our data. While this balanced our training classes, the significant reduction in the size of the dataset may have led to loss of valuable information. Furthermore, our dataset is geographically limited to the United States which restricts its global applicability. </a:t>
            </a:r>
            <a:endParaRPr sz="1200" dirty="0">
              <a:solidFill>
                <a:schemeClr val="dk1"/>
              </a:solidFill>
              <a:latin typeface="Roboto"/>
              <a:ea typeface="Roboto"/>
              <a:cs typeface="Roboto"/>
              <a:sym typeface="Robo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8665bfe3fe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8665bfe3fe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To conclude, the initial random forest model performed the best in terms of accuracy and precision. However, after optimisation, our decision tree model outperformed the random forest model in precision. From a business perspective the consideration of the sensitivity of this topic carries great weight. We wouldn't want to have told Sibyl that she did not have heart disease when she did have one or vice versa for another individual's case. Therefore, we would look at increasing the dataset and optimising further before deploying. Ideally there should be an accuracy and precision of 100% or as close to this value as possible. This is why we have decided to recommend the random forests model to be explored further due to its nature of ensemble learning we believe this model has the best potential of reaching this goal. </a:t>
            </a:r>
            <a:br>
              <a:rPr lang="en-GB" sz="1800" b="0" i="0" dirty="0">
                <a:effectLst/>
                <a:latin typeface="Arial" panose="020B0604020202020204" pitchFamily="34" charset="0"/>
              </a:rPr>
            </a:b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8665bfe3fe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8665bfe3fe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Cardiovascular disease is a disease of the heart or blood vessels which limits blood flow to the brain, heart or body. It is the leading cause of death for men, women, and most people of minority ethnic groups in the United States. (</a:t>
            </a:r>
            <a:r>
              <a:rPr lang="en-GB" sz="1800" b="0" i="0" dirty="0" err="1">
                <a:effectLst/>
                <a:latin typeface="Arial" panose="020B0604020202020204" pitchFamily="34" charset="0"/>
              </a:rPr>
              <a:t>Centers</a:t>
            </a:r>
            <a:r>
              <a:rPr lang="en-GB" sz="1800" b="0" i="0" dirty="0">
                <a:effectLst/>
                <a:latin typeface="Arial" panose="020B0604020202020204" pitchFamily="34" charset="0"/>
              </a:rPr>
              <a:t> for Disease Control and Prevention 2023). During this presentation 18 people will lose their battle to cardiovascular disease.</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879e2fff07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879e2fff07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The best means of prevention is through education, we created a web page which contains links to resources related to each cardiovascular disease risk indicator. For example, for someone in the US who doesn't exercise and wanted to find a class, they could visit our page and find a link which will help them to find a local class. </a:t>
            </a:r>
            <a:r>
              <a:rPr lang="en-GB" sz="1800" b="0" i="0" u="sng" dirty="0">
                <a:solidFill>
                  <a:srgbClr val="1155CC"/>
                </a:solidFill>
                <a:effectLst/>
                <a:latin typeface="Arial" panose="020B0604020202020204" pitchFamily="34" charset="0"/>
                <a:hlinkClick r:id="rId3"/>
              </a:rPr>
              <a:t>https://ashejaz.github.io/project-4-predicting-CVD/</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879e2fff07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879e2fff07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The best means of prevention is through education, we created a web page which contains links to resources related to each cardiovascular disease risk indicator. For example, for someone in the US who doesn't exercise and wanted to find a class, they could visit our page and find a link which will help them to find a local class. </a:t>
            </a:r>
            <a:r>
              <a:rPr lang="en-GB" sz="1800" b="0" i="0" u="sng" dirty="0">
                <a:solidFill>
                  <a:srgbClr val="1155CC"/>
                </a:solidFill>
                <a:effectLst/>
                <a:latin typeface="Arial" panose="020B0604020202020204" pitchFamily="34" charset="0"/>
                <a:hlinkClick r:id="rId3"/>
              </a:rPr>
              <a:t>https://ashejaz.github.io/project-4-predicting-CVD/</a:t>
            </a:r>
            <a:endParaRPr dirty="0"/>
          </a:p>
        </p:txBody>
      </p:sp>
    </p:spTree>
    <p:extLst>
      <p:ext uri="{BB962C8B-B14F-4D97-AF65-F5344CB8AC3E}">
        <p14:creationId xmlns:p14="http://schemas.microsoft.com/office/powerpoint/2010/main" val="20801223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8665bfe3fe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8665bfe3fe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In the future, we plan to explore advanced regularisation techniques to further combat overfitting, seek methods to balance class distribution without sacrificing dataset richness, expand our data sources beyond the United States, and place increased emphasis on feature engineering and ongoing model evaluation to enhance the predictive capabilities.</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Thank you, we will open up to any questions you may have.</a:t>
            </a:r>
            <a:endParaRPr dirty="0"/>
          </a:p>
        </p:txBody>
      </p:sp>
    </p:spTree>
    <p:extLst>
      <p:ext uri="{BB962C8B-B14F-4D97-AF65-F5344CB8AC3E}">
        <p14:creationId xmlns:p14="http://schemas.microsoft.com/office/powerpoint/2010/main" val="41454769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8665bfe3fe_1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8665bfe3fe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86807a2359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86807a235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This is Sybil Jones who is a mother to 3. Her husband, Marcus works for the Navy and therefore the family have had to relocate a lot. At one of their farewell party’s Sybil had been drinking and enjoying her friends company when the mood suddenly changed, she thought she had just drank too much but she later found out that she had experienced a stroke caused by a cardiovascular disease she didn’t even know was lurking within her. </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An MRI showed a clot deep in the right side of Sybil's brain which needed to be plucked out. However, these sorts of procedures can either leave the person feeling like they never had a stroke or having to accept a new norm of reality. Thankfully, after a lot of emotional months, Sybil did eventually recover but had there’d been wide stream resource which could have detected her underlying cardiovascular disease sooner, her stroke could have been avoided.</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86807a235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86807a235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0" i="0" dirty="0">
                <a:solidFill>
                  <a:srgbClr val="000000"/>
                </a:solidFill>
                <a:effectLst/>
                <a:latin typeface="Arial" panose="020B0604020202020204" pitchFamily="34" charset="0"/>
              </a:rPr>
              <a:t>I created also tableau workbook which shows mortality rate </a:t>
            </a:r>
            <a:r>
              <a:rPr lang="en-GB" sz="3200" b="0" i="0" dirty="0" err="1">
                <a:solidFill>
                  <a:srgbClr val="000000"/>
                </a:solidFill>
                <a:effectLst/>
                <a:latin typeface="Arial" panose="020B0604020202020204" pitchFamily="34" charset="0"/>
              </a:rPr>
              <a:t>throughtout</a:t>
            </a:r>
            <a:r>
              <a:rPr lang="en-GB" sz="3200" b="0" i="0" dirty="0">
                <a:solidFill>
                  <a:srgbClr val="000000"/>
                </a:solidFill>
                <a:effectLst/>
                <a:latin typeface="Arial" panose="020B0604020202020204" pitchFamily="34" charset="0"/>
              </a:rPr>
              <a:t> the US by state, gender and race. The image on screen shows CVD mortality by race. Ethnic minorities account for 43.6% of the US population whilst the white population makes up the remaining 56.4% identified in blue (Census 2022). Knowing this, it is evident to see, that cardiovascular mortality is increasingly determined by geographic location, wealth, and education. This could imply, not everyone has the luxury of modern technology, such as their smartwatch, detecting anomalies in the data it collects and reporting back to the user. More preventative measures are required to help reduce the 696 thousand deaths from heart disease in 2021 (CDC 2023). Therefore, we decided to explore creating a model which will predict cardiovascular disease (CVD) diagnosis, based on risk prediction indicators.</a:t>
            </a:r>
            <a:endParaRPr dirty="0"/>
          </a:p>
          <a:p>
            <a:pPr marL="0" lvl="0" indent="0" algn="l" rtl="0">
              <a:spcBef>
                <a:spcPts val="0"/>
              </a:spcBef>
              <a:spcAft>
                <a:spcPts val="0"/>
              </a:spcAft>
              <a:buNone/>
            </a:pPr>
            <a:r>
              <a:rPr lang="en" dirty="0"/>
              <a:t>Tableau workbook: </a:t>
            </a:r>
            <a:r>
              <a:rPr lang="en" u="sng" dirty="0">
                <a:solidFill>
                  <a:schemeClr val="hlink"/>
                </a:solidFill>
                <a:hlinkClick r:id="rId3"/>
              </a:rPr>
              <a:t>https://public.tableau.com/app/profile/ayroza.dobson/viz/Project4-PredictingCVD/Story1?publish=yes</a:t>
            </a:r>
            <a:r>
              <a:rPr lang="en" dirty="0"/>
              <a:t>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86807a235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86807a235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0" i="0" dirty="0">
                <a:solidFill>
                  <a:srgbClr val="000000"/>
                </a:solidFill>
                <a:effectLst/>
                <a:latin typeface="Arial" panose="020B0604020202020204" pitchFamily="34" charset="0"/>
              </a:rPr>
              <a:t>I created also tableau workbook which shows mortality rate throughout the US by state, gender and race. The image on screen shows CVD mortality by race. Ethnic groups account for 43.6% of the US population whilst the white population makes up the remaining 56.4% identified in blue (Census 2022). Knowing this, it is evident to see, that cardiovascular mortality is increasingly determined by geographic location, wealth, and education. This could imply, not everyone has the luxury of modern technology, such as their smartwatch, detecting anomalies in the data it collects and reporting back to the user. More preventative measures are required to help reduce the 696 thousand deaths from heart disease in 2021 (CDC 2023). Therefore, we decided to explore creating a model which will predict cardiovascular disease (CVD) diagnosis, based on risk prediction indicators.</a:t>
            </a:r>
            <a:r>
              <a:rPr lang="en" dirty="0"/>
              <a:t>	</a:t>
            </a:r>
            <a:endParaRPr dirty="0"/>
          </a:p>
        </p:txBody>
      </p:sp>
    </p:spTree>
    <p:extLst>
      <p:ext uri="{BB962C8B-B14F-4D97-AF65-F5344CB8AC3E}">
        <p14:creationId xmlns:p14="http://schemas.microsoft.com/office/powerpoint/2010/main" val="26245393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8665bfe3fe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8665bfe3fe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0" i="0" dirty="0">
                <a:solidFill>
                  <a:srgbClr val="000000"/>
                </a:solidFill>
                <a:effectLst/>
                <a:latin typeface="Arial" panose="020B0604020202020204" pitchFamily="34" charset="0"/>
              </a:rPr>
              <a:t>The dataset used to train our CVD predictor, was sourced from the 2021, </a:t>
            </a:r>
            <a:r>
              <a:rPr lang="en-GB" sz="3200" b="0" i="0" dirty="0" err="1">
                <a:solidFill>
                  <a:srgbClr val="000000"/>
                </a:solidFill>
                <a:effectLst/>
                <a:latin typeface="Arial" panose="020B0604020202020204" pitchFamily="34" charset="0"/>
              </a:rPr>
              <a:t>Behavioral</a:t>
            </a:r>
            <a:r>
              <a:rPr lang="en-GB" sz="3200" b="0" i="0" dirty="0">
                <a:solidFill>
                  <a:srgbClr val="000000"/>
                </a:solidFill>
                <a:effectLst/>
                <a:latin typeface="Arial" panose="020B0604020202020204" pitchFamily="34" charset="0"/>
              </a:rPr>
              <a:t> Risk Factor Surveillance System Dataset from the centres for Disease Control and Prevention. This dataset originally contained over 300,000 records including 18 risk factors for heart disease and whether the individual had a heart disease or not.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86807a2359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86807a235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0" i="0" dirty="0">
                <a:solidFill>
                  <a:srgbClr val="000000"/>
                </a:solidFill>
                <a:effectLst/>
                <a:latin typeface="Arial" panose="020B0604020202020204" pitchFamily="34" charset="0"/>
              </a:rPr>
              <a:t>To familiarise ourselves with the cleaned dataset, 3 visuals were created per risk factor. 1) The overall distribution of the risk factor demographic within the full dataset - in this case how many people exercised regularly and how many did not. 2) The proportion of each risk factor present in heart disease cases - in this case, of the group of people who did have heart disease, what % exercised regularly and what % did not. 3) The prevalence of heart disease in risk factor cases to remove biases of group ratios - in this case for each exercise category, how many people had heart disease. This was done for all 18 risk factors to uncover trends in the data.</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8665bfe3fe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8665bfe3fe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Then, when it came to building our model, we realised the classes in our dataset were heavily imbalanced. For every 1 person who had heart disease, there were 12 who did not. This would lead to a model that may be able to recognise if a person is not at risk of heart disease, but would not be able to accurately predict if a person was at risk. To combat this, our majority class - in this case the ‘No’ category in the heart disease column - was cut down by removing all datapoints outside of 1 standard deviation from the mean. This, along with random oversampling allowed us to balance the classes in our dataset.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8665bfe3fe_1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8665bfe3fe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Five machine learning models were utilised:</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8" Type="http://schemas.openxmlformats.org/officeDocument/2006/relationships/hyperlink" Target="https://utsavvora.medium.com/heart-disease-prediction-using-support-vector-machine-svm-34d8c01c596" TargetMode="External"/><Relationship Id="rId3" Type="http://schemas.openxmlformats.org/officeDocument/2006/relationships/image" Target="../media/image1.png"/><Relationship Id="rId7" Type="http://schemas.openxmlformats.org/officeDocument/2006/relationships/hyperlink" Target="https://www.census.gov/quickfacts/fact/table/US/PST045222" TargetMode="External"/><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hyperlink" Target="https://www.heart.org/en/news/2023/09/07/stroke-left-her-with-some-snazzy-neck-jewelry" TargetMode="External"/><Relationship Id="rId5" Type="http://schemas.openxmlformats.org/officeDocument/2006/relationships/hyperlink" Target="https://www.cdc.gov/heartdisease/facts.htm#:~:text=Heart%20disease%20is%20the%20leading"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55" name="Google Shape;55;p13"/>
          <p:cNvSpPr txBox="1">
            <a:spLocks noGrp="1"/>
          </p:cNvSpPr>
          <p:nvPr>
            <p:ph type="ctrTitle"/>
          </p:nvPr>
        </p:nvSpPr>
        <p:spPr>
          <a:xfrm>
            <a:off x="287483" y="743500"/>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400" b="1">
                <a:latin typeface="Comfortaa"/>
                <a:ea typeface="Comfortaa"/>
                <a:cs typeface="Comfortaa"/>
                <a:sym typeface="Comfortaa"/>
              </a:rPr>
              <a:t>Cardiovascular Disease Predictor</a:t>
            </a:r>
            <a:endParaRPr sz="4400" b="1">
              <a:latin typeface="Comfortaa"/>
              <a:ea typeface="Comfortaa"/>
              <a:cs typeface="Comfortaa"/>
              <a:sym typeface="Comfortaa"/>
            </a:endParaRPr>
          </a:p>
        </p:txBody>
      </p:sp>
      <p:sp>
        <p:nvSpPr>
          <p:cNvPr id="56" name="Google Shape;56;p13"/>
          <p:cNvSpPr txBox="1">
            <a:spLocks noGrp="1"/>
          </p:cNvSpPr>
          <p:nvPr>
            <p:ph type="subTitle" idx="1"/>
          </p:nvPr>
        </p:nvSpPr>
        <p:spPr>
          <a:xfrm>
            <a:off x="338225" y="2979300"/>
            <a:ext cx="8520600" cy="792600"/>
          </a:xfrm>
          <a:prstGeom prst="rect">
            <a:avLst/>
          </a:prstGeom>
        </p:spPr>
        <p:txBody>
          <a:bodyPr spcFirstLastPara="1" wrap="square" lIns="91425" tIns="91425" rIns="91425" bIns="91425" anchor="t" anchorCtr="0">
            <a:normAutofit/>
          </a:bodyPr>
          <a:lstStyle/>
          <a:p>
            <a:pPr marL="0" lvl="0" indent="0" algn="ctr" rtl="0">
              <a:lnSpc>
                <a:spcPct val="80000"/>
              </a:lnSpc>
              <a:spcBef>
                <a:spcPts val="0"/>
              </a:spcBef>
              <a:spcAft>
                <a:spcPts val="0"/>
              </a:spcAft>
              <a:buSzPts val="935"/>
              <a:buNone/>
            </a:pPr>
            <a:r>
              <a:rPr lang="en-GB" sz="1779" dirty="0">
                <a:solidFill>
                  <a:schemeClr val="lt1"/>
                </a:solidFill>
                <a:latin typeface="Comfortaa SemiBold"/>
                <a:ea typeface="Comfortaa SemiBold"/>
                <a:cs typeface="Comfortaa SemiBold"/>
                <a:sym typeface="Comfortaa SemiBold"/>
              </a:rPr>
              <a:t>By – Sharoz Siddique</a:t>
            </a:r>
            <a:endParaRPr sz="1779" dirty="0">
              <a:solidFill>
                <a:schemeClr val="lt1"/>
              </a:solidFill>
              <a:latin typeface="Comfortaa SemiBold"/>
              <a:ea typeface="Comfortaa SemiBold"/>
              <a:cs typeface="Comfortaa SemiBold"/>
              <a:sym typeface="Comfortaa SemiBold"/>
            </a:endParaRPr>
          </a:p>
        </p:txBody>
      </p:sp>
      <p:grpSp>
        <p:nvGrpSpPr>
          <p:cNvPr id="57" name="Google Shape;57;p13"/>
          <p:cNvGrpSpPr/>
          <p:nvPr/>
        </p:nvGrpSpPr>
        <p:grpSpPr>
          <a:xfrm>
            <a:off x="175400" y="3257150"/>
            <a:ext cx="8744750" cy="1723600"/>
            <a:chOff x="175400" y="3257150"/>
            <a:chExt cx="8744750" cy="1723600"/>
          </a:xfrm>
        </p:grpSpPr>
        <p:pic>
          <p:nvPicPr>
            <p:cNvPr id="58" name="Google Shape;58;p13"/>
            <p:cNvPicPr preferRelativeResize="0"/>
            <p:nvPr/>
          </p:nvPicPr>
          <p:blipFill>
            <a:blip r:embed="rId4">
              <a:alphaModFix/>
            </a:blip>
            <a:stretch>
              <a:fillRect/>
            </a:stretch>
          </p:blipFill>
          <p:spPr>
            <a:xfrm>
              <a:off x="2872488" y="3257150"/>
              <a:ext cx="3452074" cy="1723600"/>
            </a:xfrm>
            <a:prstGeom prst="rect">
              <a:avLst/>
            </a:prstGeom>
            <a:noFill/>
            <a:ln>
              <a:noFill/>
            </a:ln>
          </p:spPr>
        </p:pic>
        <p:cxnSp>
          <p:nvCxnSpPr>
            <p:cNvPr id="59" name="Google Shape;59;p13"/>
            <p:cNvCxnSpPr/>
            <p:nvPr/>
          </p:nvCxnSpPr>
          <p:spPr>
            <a:xfrm>
              <a:off x="5793550" y="4306250"/>
              <a:ext cx="3126600" cy="900"/>
            </a:xfrm>
            <a:prstGeom prst="straightConnector1">
              <a:avLst/>
            </a:prstGeom>
            <a:noFill/>
            <a:ln w="19050" cap="flat" cmpd="sng">
              <a:solidFill>
                <a:schemeClr val="dk1"/>
              </a:solidFill>
              <a:prstDash val="solid"/>
              <a:round/>
              <a:headEnd type="none" w="med" len="med"/>
              <a:tailEnd type="none" w="med" len="med"/>
            </a:ln>
          </p:spPr>
        </p:cxnSp>
        <p:cxnSp>
          <p:nvCxnSpPr>
            <p:cNvPr id="60" name="Google Shape;60;p13"/>
            <p:cNvCxnSpPr/>
            <p:nvPr/>
          </p:nvCxnSpPr>
          <p:spPr>
            <a:xfrm rot="10800000" flipH="1">
              <a:off x="175400" y="4310600"/>
              <a:ext cx="3243300" cy="105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7"/>
        <p:cNvGrpSpPr/>
        <p:nvPr/>
      </p:nvGrpSpPr>
      <p:grpSpPr>
        <a:xfrm>
          <a:off x="0" y="0"/>
          <a:ext cx="0" cy="0"/>
          <a:chOff x="0" y="0"/>
          <a:chExt cx="0" cy="0"/>
        </a:xfrm>
      </p:grpSpPr>
      <p:pic>
        <p:nvPicPr>
          <p:cNvPr id="158" name="Google Shape;158;p22"/>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59" name="Google Shape;159;p22"/>
          <p:cNvGrpSpPr/>
          <p:nvPr/>
        </p:nvGrpSpPr>
        <p:grpSpPr>
          <a:xfrm>
            <a:off x="140825" y="4200224"/>
            <a:ext cx="8862362" cy="866454"/>
            <a:chOff x="147025" y="4214324"/>
            <a:chExt cx="8862362" cy="866454"/>
          </a:xfrm>
        </p:grpSpPr>
        <p:pic>
          <p:nvPicPr>
            <p:cNvPr id="160" name="Google Shape;160;p22"/>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61" name="Google Shape;161;p22"/>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22"/>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63" name="Google Shape;163;p22"/>
          <p:cNvSpPr txBox="1"/>
          <p:nvPr/>
        </p:nvSpPr>
        <p:spPr>
          <a:xfrm>
            <a:off x="2878875" y="726050"/>
            <a:ext cx="3331200" cy="6351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sz="1900">
                <a:latin typeface="Comfortaa"/>
                <a:ea typeface="Comfortaa"/>
                <a:cs typeface="Comfortaa"/>
                <a:sym typeface="Comfortaa"/>
              </a:rPr>
              <a:t>Logistic regression</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164" name="Google Shape;164;p22"/>
          <p:cNvSpPr/>
          <p:nvPr/>
        </p:nvSpPr>
        <p:spPr>
          <a:xfrm>
            <a:off x="1373350" y="1207150"/>
            <a:ext cx="6945600" cy="2947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65" name="Google Shape;165;p22"/>
          <p:cNvPicPr preferRelativeResize="0"/>
          <p:nvPr/>
        </p:nvPicPr>
        <p:blipFill>
          <a:blip r:embed="rId5">
            <a:alphaModFix/>
          </a:blip>
          <a:stretch>
            <a:fillRect/>
          </a:stretch>
        </p:blipFill>
        <p:spPr>
          <a:xfrm>
            <a:off x="1662113" y="1376363"/>
            <a:ext cx="6124575" cy="2695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9"/>
        <p:cNvGrpSpPr/>
        <p:nvPr/>
      </p:nvGrpSpPr>
      <p:grpSpPr>
        <a:xfrm>
          <a:off x="0" y="0"/>
          <a:ext cx="0" cy="0"/>
          <a:chOff x="0" y="0"/>
          <a:chExt cx="0" cy="0"/>
        </a:xfrm>
      </p:grpSpPr>
      <p:pic>
        <p:nvPicPr>
          <p:cNvPr id="170" name="Google Shape;170;p23"/>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71" name="Google Shape;171;p23"/>
          <p:cNvGrpSpPr/>
          <p:nvPr/>
        </p:nvGrpSpPr>
        <p:grpSpPr>
          <a:xfrm>
            <a:off x="140825" y="4200224"/>
            <a:ext cx="8862362" cy="866454"/>
            <a:chOff x="147025" y="4214324"/>
            <a:chExt cx="8862362" cy="866454"/>
          </a:xfrm>
        </p:grpSpPr>
        <p:pic>
          <p:nvPicPr>
            <p:cNvPr id="172" name="Google Shape;172;p23"/>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73" name="Google Shape;173;p23"/>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74" name="Google Shape;174;p23"/>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75" name="Google Shape;175;p23"/>
          <p:cNvSpPr txBox="1"/>
          <p:nvPr/>
        </p:nvSpPr>
        <p:spPr>
          <a:xfrm>
            <a:off x="2350050" y="693325"/>
            <a:ext cx="4443900" cy="5565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sz="1900">
                <a:latin typeface="Comfortaa"/>
                <a:ea typeface="Comfortaa"/>
                <a:cs typeface="Comfortaa"/>
                <a:sym typeface="Comfortaa"/>
              </a:rPr>
              <a:t>Support Vector Machines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176" name="Google Shape;176;p23"/>
          <p:cNvSpPr/>
          <p:nvPr/>
        </p:nvSpPr>
        <p:spPr>
          <a:xfrm>
            <a:off x="1373350" y="1207150"/>
            <a:ext cx="6945600" cy="2947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77" name="Google Shape;177;p23"/>
          <p:cNvPicPr preferRelativeResize="0"/>
          <p:nvPr/>
        </p:nvPicPr>
        <p:blipFill>
          <a:blip r:embed="rId5">
            <a:alphaModFix/>
          </a:blip>
          <a:stretch>
            <a:fillRect/>
          </a:stretch>
        </p:blipFill>
        <p:spPr>
          <a:xfrm>
            <a:off x="3352425" y="1418725"/>
            <a:ext cx="2639575" cy="2518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pic>
        <p:nvPicPr>
          <p:cNvPr id="182" name="Google Shape;182;p24"/>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83" name="Google Shape;183;p24"/>
          <p:cNvGrpSpPr/>
          <p:nvPr/>
        </p:nvGrpSpPr>
        <p:grpSpPr>
          <a:xfrm>
            <a:off x="140825" y="4200224"/>
            <a:ext cx="8862362" cy="866454"/>
            <a:chOff x="147025" y="4214324"/>
            <a:chExt cx="8862362" cy="866454"/>
          </a:xfrm>
        </p:grpSpPr>
        <p:pic>
          <p:nvPicPr>
            <p:cNvPr id="184" name="Google Shape;184;p24"/>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85" name="Google Shape;185;p24"/>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24"/>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87" name="Google Shape;187;p24"/>
          <p:cNvSpPr txBox="1"/>
          <p:nvPr/>
        </p:nvSpPr>
        <p:spPr>
          <a:xfrm>
            <a:off x="3066600" y="706400"/>
            <a:ext cx="3010800" cy="55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omfortaa"/>
                <a:ea typeface="Comfortaa"/>
                <a:cs typeface="Comfortaa"/>
                <a:sym typeface="Comfortaa"/>
              </a:rPr>
              <a:t>       Decision Tree </a:t>
            </a:r>
            <a:endParaRPr sz="1900">
              <a:latin typeface="Comfortaa"/>
              <a:ea typeface="Comfortaa"/>
              <a:cs typeface="Comfortaa"/>
              <a:sym typeface="Comfortaa"/>
            </a:endParaRPr>
          </a:p>
          <a:p>
            <a:pPr marL="457200" lvl="0" indent="0" algn="ctr" rtl="0">
              <a:spcBef>
                <a:spcPts val="0"/>
              </a:spcBef>
              <a:spcAft>
                <a:spcPts val="0"/>
              </a:spcAft>
              <a:buNone/>
            </a:pPr>
            <a:endParaRPr sz="1900">
              <a:latin typeface="Comfortaa"/>
              <a:ea typeface="Comfortaa"/>
              <a:cs typeface="Comfortaa"/>
              <a:sym typeface="Comfortaa"/>
            </a:endParaRPr>
          </a:p>
          <a:p>
            <a:pPr marL="457200" lvl="0" indent="0" algn="ctr" rtl="0">
              <a:spcBef>
                <a:spcPts val="0"/>
              </a:spcBef>
              <a:spcAft>
                <a:spcPts val="0"/>
              </a:spcAft>
              <a:buNone/>
            </a:pPr>
            <a:endParaRPr sz="1900">
              <a:latin typeface="Comfortaa"/>
              <a:ea typeface="Comfortaa"/>
              <a:cs typeface="Comfortaa"/>
              <a:sym typeface="Comfortaa"/>
            </a:endParaRPr>
          </a:p>
        </p:txBody>
      </p:sp>
      <p:sp>
        <p:nvSpPr>
          <p:cNvPr id="188" name="Google Shape;188;p24"/>
          <p:cNvSpPr/>
          <p:nvPr/>
        </p:nvSpPr>
        <p:spPr>
          <a:xfrm>
            <a:off x="1373350" y="1207150"/>
            <a:ext cx="6945600" cy="3052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89" name="Google Shape;189;p24"/>
          <p:cNvPicPr preferRelativeResize="0"/>
          <p:nvPr/>
        </p:nvPicPr>
        <p:blipFill>
          <a:blip r:embed="rId5">
            <a:alphaModFix/>
          </a:blip>
          <a:stretch>
            <a:fillRect/>
          </a:stretch>
        </p:blipFill>
        <p:spPr>
          <a:xfrm>
            <a:off x="2401600" y="1462700"/>
            <a:ext cx="3998325" cy="2665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3"/>
        <p:cNvGrpSpPr/>
        <p:nvPr/>
      </p:nvGrpSpPr>
      <p:grpSpPr>
        <a:xfrm>
          <a:off x="0" y="0"/>
          <a:ext cx="0" cy="0"/>
          <a:chOff x="0" y="0"/>
          <a:chExt cx="0" cy="0"/>
        </a:xfrm>
      </p:grpSpPr>
      <p:pic>
        <p:nvPicPr>
          <p:cNvPr id="194" name="Google Shape;194;p25"/>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95" name="Google Shape;195;p25"/>
          <p:cNvGrpSpPr/>
          <p:nvPr/>
        </p:nvGrpSpPr>
        <p:grpSpPr>
          <a:xfrm>
            <a:off x="140825" y="4200224"/>
            <a:ext cx="8862362" cy="866454"/>
            <a:chOff x="147025" y="4214324"/>
            <a:chExt cx="8862362" cy="866454"/>
          </a:xfrm>
        </p:grpSpPr>
        <p:pic>
          <p:nvPicPr>
            <p:cNvPr id="196" name="Google Shape;196;p25"/>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97" name="Google Shape;197;p25"/>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98" name="Google Shape;198;p25"/>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99" name="Google Shape;199;p25"/>
          <p:cNvSpPr txBox="1"/>
          <p:nvPr/>
        </p:nvSpPr>
        <p:spPr>
          <a:xfrm>
            <a:off x="2975100" y="739125"/>
            <a:ext cx="31938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omfortaa"/>
                <a:ea typeface="Comfortaa"/>
                <a:cs typeface="Comfortaa"/>
                <a:sym typeface="Comfortaa"/>
              </a:rPr>
              <a:t>       Random Forests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200" name="Google Shape;200;p25"/>
          <p:cNvSpPr/>
          <p:nvPr/>
        </p:nvSpPr>
        <p:spPr>
          <a:xfrm>
            <a:off x="1373350" y="1207150"/>
            <a:ext cx="6945600" cy="3039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01" name="Google Shape;201;p25"/>
          <p:cNvPicPr preferRelativeResize="0"/>
          <p:nvPr/>
        </p:nvPicPr>
        <p:blipFill>
          <a:blip r:embed="rId5">
            <a:alphaModFix/>
          </a:blip>
          <a:stretch>
            <a:fillRect/>
          </a:stretch>
        </p:blipFill>
        <p:spPr>
          <a:xfrm>
            <a:off x="1992575" y="1316050"/>
            <a:ext cx="5218799" cy="29301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5"/>
        <p:cNvGrpSpPr/>
        <p:nvPr/>
      </p:nvGrpSpPr>
      <p:grpSpPr>
        <a:xfrm>
          <a:off x="0" y="0"/>
          <a:ext cx="0" cy="0"/>
          <a:chOff x="0" y="0"/>
          <a:chExt cx="0" cy="0"/>
        </a:xfrm>
      </p:grpSpPr>
      <p:pic>
        <p:nvPicPr>
          <p:cNvPr id="206" name="Google Shape;206;p26"/>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07" name="Google Shape;207;p26"/>
          <p:cNvGrpSpPr/>
          <p:nvPr/>
        </p:nvGrpSpPr>
        <p:grpSpPr>
          <a:xfrm>
            <a:off x="140825" y="4200224"/>
            <a:ext cx="8862362" cy="866454"/>
            <a:chOff x="147025" y="4214324"/>
            <a:chExt cx="8862362" cy="866454"/>
          </a:xfrm>
        </p:grpSpPr>
        <p:pic>
          <p:nvPicPr>
            <p:cNvPr id="208" name="Google Shape;208;p26"/>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09" name="Google Shape;209;p26"/>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10" name="Google Shape;210;p26"/>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11" name="Google Shape;211;p26"/>
          <p:cNvSpPr txBox="1"/>
          <p:nvPr/>
        </p:nvSpPr>
        <p:spPr>
          <a:xfrm>
            <a:off x="2975100" y="739125"/>
            <a:ext cx="31938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omfortaa"/>
                <a:ea typeface="Comfortaa"/>
                <a:cs typeface="Comfortaa"/>
                <a:sym typeface="Comfortaa"/>
              </a:rPr>
              <a:t>      Neural Network</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212" name="Google Shape;212;p26"/>
          <p:cNvSpPr/>
          <p:nvPr/>
        </p:nvSpPr>
        <p:spPr>
          <a:xfrm>
            <a:off x="1373350" y="1207150"/>
            <a:ext cx="5962200" cy="3039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13" name="Google Shape;213;p26"/>
          <p:cNvPicPr preferRelativeResize="0"/>
          <p:nvPr/>
        </p:nvPicPr>
        <p:blipFill>
          <a:blip r:embed="rId5">
            <a:alphaModFix/>
          </a:blip>
          <a:stretch>
            <a:fillRect/>
          </a:stretch>
        </p:blipFill>
        <p:spPr>
          <a:xfrm>
            <a:off x="2283225" y="1287562"/>
            <a:ext cx="4577149" cy="2878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7"/>
        <p:cNvGrpSpPr/>
        <p:nvPr/>
      </p:nvGrpSpPr>
      <p:grpSpPr>
        <a:xfrm>
          <a:off x="0" y="0"/>
          <a:ext cx="0" cy="0"/>
          <a:chOff x="0" y="0"/>
          <a:chExt cx="0" cy="0"/>
        </a:xfrm>
      </p:grpSpPr>
      <p:pic>
        <p:nvPicPr>
          <p:cNvPr id="218" name="Google Shape;218;p27"/>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19" name="Google Shape;219;p27"/>
          <p:cNvGrpSpPr/>
          <p:nvPr/>
        </p:nvGrpSpPr>
        <p:grpSpPr>
          <a:xfrm>
            <a:off x="140825" y="4200224"/>
            <a:ext cx="8862362" cy="866454"/>
            <a:chOff x="147025" y="4214324"/>
            <a:chExt cx="8862362" cy="866454"/>
          </a:xfrm>
        </p:grpSpPr>
        <p:pic>
          <p:nvPicPr>
            <p:cNvPr id="220" name="Google Shape;220;p27"/>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21" name="Google Shape;221;p27"/>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22" name="Google Shape;222;p27"/>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23" name="Google Shape;223;p27"/>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en" sz="2000" b="1">
                <a:latin typeface="Comfortaa"/>
                <a:ea typeface="Comfortaa"/>
                <a:cs typeface="Comfortaa"/>
                <a:sym typeface="Comfortaa"/>
              </a:rPr>
              <a:t>Accuracy and Precision Results</a:t>
            </a:r>
            <a:endParaRPr sz="2000" b="1">
              <a:latin typeface="Comfortaa"/>
              <a:ea typeface="Comfortaa"/>
              <a:cs typeface="Comfortaa"/>
              <a:sym typeface="Comfortaa"/>
            </a:endParaRPr>
          </a:p>
        </p:txBody>
      </p:sp>
      <p:sp>
        <p:nvSpPr>
          <p:cNvPr id="224" name="Google Shape;224;p27"/>
          <p:cNvSpPr txBox="1"/>
          <p:nvPr/>
        </p:nvSpPr>
        <p:spPr>
          <a:xfrm>
            <a:off x="457625" y="1144850"/>
            <a:ext cx="8282700" cy="30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900">
              <a:latin typeface="Comfortaa"/>
              <a:ea typeface="Comfortaa"/>
              <a:cs typeface="Comfortaa"/>
              <a:sym typeface="Comfortaa"/>
            </a:endParaRPr>
          </a:p>
        </p:txBody>
      </p:sp>
      <p:graphicFrame>
        <p:nvGraphicFramePr>
          <p:cNvPr id="225" name="Google Shape;225;p27"/>
          <p:cNvGraphicFramePr/>
          <p:nvPr/>
        </p:nvGraphicFramePr>
        <p:xfrm>
          <a:off x="946100" y="1103788"/>
          <a:ext cx="7413975" cy="3137325"/>
        </p:xfrm>
        <a:graphic>
          <a:graphicData uri="http://schemas.openxmlformats.org/drawingml/2006/table">
            <a:tbl>
              <a:tblPr>
                <a:noFill/>
                <a:tableStyleId>{4F3541A5-F2AB-487A-A5AD-BA7F6FCBD11F}</a:tableStyleId>
              </a:tblPr>
              <a:tblGrid>
                <a:gridCol w="2471325">
                  <a:extLst>
                    <a:ext uri="{9D8B030D-6E8A-4147-A177-3AD203B41FA5}">
                      <a16:colId xmlns:a16="http://schemas.microsoft.com/office/drawing/2014/main" val="20000"/>
                    </a:ext>
                  </a:extLst>
                </a:gridCol>
                <a:gridCol w="2471325">
                  <a:extLst>
                    <a:ext uri="{9D8B030D-6E8A-4147-A177-3AD203B41FA5}">
                      <a16:colId xmlns:a16="http://schemas.microsoft.com/office/drawing/2014/main" val="20001"/>
                    </a:ext>
                  </a:extLst>
                </a:gridCol>
                <a:gridCol w="2471325">
                  <a:extLst>
                    <a:ext uri="{9D8B030D-6E8A-4147-A177-3AD203B41FA5}">
                      <a16:colId xmlns:a16="http://schemas.microsoft.com/office/drawing/2014/main" val="20002"/>
                    </a:ext>
                  </a:extLst>
                </a:gridCol>
              </a:tblGrid>
              <a:tr h="479825">
                <a:tc>
                  <a:txBody>
                    <a:bodyPr/>
                    <a:lstStyle/>
                    <a:p>
                      <a:pPr marL="0" lvl="0" indent="0" algn="l" rtl="0">
                        <a:spcBef>
                          <a:spcPts val="0"/>
                        </a:spcBef>
                        <a:spcAft>
                          <a:spcPts val="0"/>
                        </a:spcAft>
                        <a:buNone/>
                      </a:pPr>
                      <a:r>
                        <a:rPr lang="en" b="1"/>
                        <a:t>Model</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Accuracy</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Precision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79825">
                <a:tc>
                  <a:txBody>
                    <a:bodyPr/>
                    <a:lstStyle/>
                    <a:p>
                      <a:pPr marL="0" lvl="0" indent="0" algn="l" rtl="0">
                        <a:spcBef>
                          <a:spcPts val="0"/>
                        </a:spcBef>
                        <a:spcAft>
                          <a:spcPts val="0"/>
                        </a:spcAft>
                        <a:buNone/>
                      </a:pPr>
                      <a:r>
                        <a:rPr lang="en" b="1"/>
                        <a:t>Random Forests</a:t>
                      </a:r>
                      <a:endParaRPr b="1">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79825">
                <a:tc>
                  <a:txBody>
                    <a:bodyPr/>
                    <a:lstStyle/>
                    <a:p>
                      <a:pPr marL="0" lvl="0" indent="0" algn="l" rtl="0">
                        <a:spcBef>
                          <a:spcPts val="0"/>
                        </a:spcBef>
                        <a:spcAft>
                          <a:spcPts val="0"/>
                        </a:spcAft>
                        <a:buNone/>
                      </a:pPr>
                      <a:r>
                        <a:rPr lang="en" b="1"/>
                        <a:t>Decision Tree</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738200">
                <a:tc>
                  <a:txBody>
                    <a:bodyPr/>
                    <a:lstStyle/>
                    <a:p>
                      <a:pPr marL="0" lvl="0" indent="0" algn="l" rtl="0">
                        <a:spcBef>
                          <a:spcPts val="0"/>
                        </a:spcBef>
                        <a:spcAft>
                          <a:spcPts val="0"/>
                        </a:spcAft>
                        <a:buNone/>
                      </a:pPr>
                      <a:r>
                        <a:rPr lang="en" b="1"/>
                        <a:t>Neural Network</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82%</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79825">
                <a:tc>
                  <a:txBody>
                    <a:bodyPr/>
                    <a:lstStyle/>
                    <a:p>
                      <a:pPr marL="0" lvl="0" indent="0" algn="l" rtl="0">
                        <a:spcBef>
                          <a:spcPts val="0"/>
                        </a:spcBef>
                        <a:spcAft>
                          <a:spcPts val="0"/>
                        </a:spcAft>
                        <a:buNone/>
                      </a:pPr>
                      <a:r>
                        <a:rPr lang="en" b="1">
                          <a:solidFill>
                            <a:schemeClr val="dk1"/>
                          </a:solidFill>
                        </a:rPr>
                        <a:t>Logistic Regression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79%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79825">
                <a:tc>
                  <a:txBody>
                    <a:bodyPr/>
                    <a:lstStyle/>
                    <a:p>
                      <a:pPr marL="0" lvl="0" indent="0" algn="l" rtl="0">
                        <a:spcBef>
                          <a:spcPts val="0"/>
                        </a:spcBef>
                        <a:spcAft>
                          <a:spcPts val="0"/>
                        </a:spcAft>
                        <a:buNone/>
                      </a:pPr>
                      <a:r>
                        <a:rPr lang="en" b="1"/>
                        <a:t>Support Vector Machines</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79%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9"/>
        <p:cNvGrpSpPr/>
        <p:nvPr/>
      </p:nvGrpSpPr>
      <p:grpSpPr>
        <a:xfrm>
          <a:off x="0" y="0"/>
          <a:ext cx="0" cy="0"/>
          <a:chOff x="0" y="0"/>
          <a:chExt cx="0" cy="0"/>
        </a:xfrm>
      </p:grpSpPr>
      <p:pic>
        <p:nvPicPr>
          <p:cNvPr id="230" name="Google Shape;230;p28"/>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31" name="Google Shape;231;p28"/>
          <p:cNvGrpSpPr/>
          <p:nvPr/>
        </p:nvGrpSpPr>
        <p:grpSpPr>
          <a:xfrm>
            <a:off x="140825" y="4200224"/>
            <a:ext cx="8862362" cy="866454"/>
            <a:chOff x="147025" y="4214324"/>
            <a:chExt cx="8862362" cy="866454"/>
          </a:xfrm>
        </p:grpSpPr>
        <p:pic>
          <p:nvPicPr>
            <p:cNvPr id="232" name="Google Shape;232;p28"/>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33" name="Google Shape;233;p28"/>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34" name="Google Shape;234;p28"/>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35" name="Google Shape;235;p28"/>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Optimisations</a:t>
            </a:r>
            <a:endParaRPr b="1">
              <a:latin typeface="Comfortaa"/>
              <a:ea typeface="Comfortaa"/>
              <a:cs typeface="Comfortaa"/>
              <a:sym typeface="Comfortaa"/>
            </a:endParaRPr>
          </a:p>
        </p:txBody>
      </p:sp>
      <p:sp>
        <p:nvSpPr>
          <p:cNvPr id="236" name="Google Shape;236;p28"/>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Considered multiple solvers, such as ‘saga’</a:t>
            </a:r>
            <a:endParaRPr sz="1900">
              <a:latin typeface="Comfortaa"/>
              <a:ea typeface="Comfortaa"/>
              <a:cs typeface="Comfortaa"/>
              <a:sym typeface="Comfortaa"/>
            </a:endParaRPr>
          </a:p>
          <a:p>
            <a:pPr marL="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Tuned hyperparameters (i.e. maximum depth and minimum sample split)</a:t>
            </a:r>
            <a:endParaRPr sz="1900">
              <a:latin typeface="Comfortaa"/>
              <a:ea typeface="Comfortaa"/>
              <a:cs typeface="Comfortaa"/>
              <a:sym typeface="Comfortaa"/>
            </a:endParaRPr>
          </a:p>
          <a:p>
            <a:pPr marL="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Used randomised search (RandomisedSearchCV) to optimise hyperparameters</a:t>
            </a:r>
            <a:endParaRPr sz="1900">
              <a:latin typeface="Comfortaa"/>
              <a:ea typeface="Comfortaa"/>
              <a:cs typeface="Comfortaa"/>
              <a:sym typeface="Comfortaa"/>
            </a:endParaRPr>
          </a:p>
          <a:p>
            <a:pPr marL="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Created a sequential model using Keras Tuner</a:t>
            </a:r>
            <a:endParaRPr sz="1900">
              <a:latin typeface="Comfortaa"/>
              <a:ea typeface="Comfortaa"/>
              <a:cs typeface="Comfortaa"/>
              <a:sym typeface="Comfortaa"/>
            </a:endParaRPr>
          </a:p>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0"/>
        <p:cNvGrpSpPr/>
        <p:nvPr/>
      </p:nvGrpSpPr>
      <p:grpSpPr>
        <a:xfrm>
          <a:off x="0" y="0"/>
          <a:ext cx="0" cy="0"/>
          <a:chOff x="0" y="0"/>
          <a:chExt cx="0" cy="0"/>
        </a:xfrm>
      </p:grpSpPr>
      <p:pic>
        <p:nvPicPr>
          <p:cNvPr id="241" name="Google Shape;241;p29"/>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42" name="Google Shape;242;p29"/>
          <p:cNvGrpSpPr/>
          <p:nvPr/>
        </p:nvGrpSpPr>
        <p:grpSpPr>
          <a:xfrm>
            <a:off x="140825" y="4200224"/>
            <a:ext cx="8862362" cy="866454"/>
            <a:chOff x="147025" y="4214324"/>
            <a:chExt cx="8862362" cy="866454"/>
          </a:xfrm>
        </p:grpSpPr>
        <p:pic>
          <p:nvPicPr>
            <p:cNvPr id="243" name="Google Shape;243;p29"/>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44" name="Google Shape;244;p29"/>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45" name="Google Shape;245;p29"/>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46" name="Google Shape;246;p29"/>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en" sz="2000" b="1">
                <a:latin typeface="Comfortaa"/>
                <a:ea typeface="Comfortaa"/>
                <a:cs typeface="Comfortaa"/>
                <a:sym typeface="Comfortaa"/>
              </a:rPr>
              <a:t>Accuracy and Precision Results</a:t>
            </a:r>
            <a:endParaRPr sz="2000" b="1">
              <a:latin typeface="Comfortaa"/>
              <a:ea typeface="Comfortaa"/>
              <a:cs typeface="Comfortaa"/>
              <a:sym typeface="Comfortaa"/>
            </a:endParaRPr>
          </a:p>
        </p:txBody>
      </p:sp>
      <p:sp>
        <p:nvSpPr>
          <p:cNvPr id="247" name="Google Shape;247;p29"/>
          <p:cNvSpPr txBox="1"/>
          <p:nvPr/>
        </p:nvSpPr>
        <p:spPr>
          <a:xfrm>
            <a:off x="457625" y="1144850"/>
            <a:ext cx="8282700" cy="30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900">
              <a:latin typeface="Comfortaa"/>
              <a:ea typeface="Comfortaa"/>
              <a:cs typeface="Comfortaa"/>
              <a:sym typeface="Comfortaa"/>
            </a:endParaRPr>
          </a:p>
        </p:txBody>
      </p:sp>
      <p:graphicFrame>
        <p:nvGraphicFramePr>
          <p:cNvPr id="248" name="Google Shape;248;p29"/>
          <p:cNvGraphicFramePr/>
          <p:nvPr/>
        </p:nvGraphicFramePr>
        <p:xfrm>
          <a:off x="891988" y="1210850"/>
          <a:ext cx="7413975" cy="2657500"/>
        </p:xfrm>
        <a:graphic>
          <a:graphicData uri="http://schemas.openxmlformats.org/drawingml/2006/table">
            <a:tbl>
              <a:tblPr>
                <a:noFill/>
                <a:tableStyleId>{4F3541A5-F2AB-487A-A5AD-BA7F6FCBD11F}</a:tableStyleId>
              </a:tblPr>
              <a:tblGrid>
                <a:gridCol w="2471325">
                  <a:extLst>
                    <a:ext uri="{9D8B030D-6E8A-4147-A177-3AD203B41FA5}">
                      <a16:colId xmlns:a16="http://schemas.microsoft.com/office/drawing/2014/main" val="20000"/>
                    </a:ext>
                  </a:extLst>
                </a:gridCol>
                <a:gridCol w="2471325">
                  <a:extLst>
                    <a:ext uri="{9D8B030D-6E8A-4147-A177-3AD203B41FA5}">
                      <a16:colId xmlns:a16="http://schemas.microsoft.com/office/drawing/2014/main" val="20001"/>
                    </a:ext>
                  </a:extLst>
                </a:gridCol>
                <a:gridCol w="2471325">
                  <a:extLst>
                    <a:ext uri="{9D8B030D-6E8A-4147-A177-3AD203B41FA5}">
                      <a16:colId xmlns:a16="http://schemas.microsoft.com/office/drawing/2014/main" val="20002"/>
                    </a:ext>
                  </a:extLst>
                </a:gridCol>
              </a:tblGrid>
              <a:tr h="479825">
                <a:tc>
                  <a:txBody>
                    <a:bodyPr/>
                    <a:lstStyle/>
                    <a:p>
                      <a:pPr marL="0" lvl="0" indent="0" algn="l" rtl="0">
                        <a:spcBef>
                          <a:spcPts val="0"/>
                        </a:spcBef>
                        <a:spcAft>
                          <a:spcPts val="0"/>
                        </a:spcAft>
                        <a:buNone/>
                      </a:pPr>
                      <a:r>
                        <a:rPr lang="en" b="1"/>
                        <a:t>Model</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Accuracy</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Precision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79825">
                <a:tc>
                  <a:txBody>
                    <a:bodyPr/>
                    <a:lstStyle/>
                    <a:p>
                      <a:pPr marL="0" lvl="0" indent="0" algn="l" rtl="0">
                        <a:spcBef>
                          <a:spcPts val="0"/>
                        </a:spcBef>
                        <a:spcAft>
                          <a:spcPts val="0"/>
                        </a:spcAft>
                        <a:buNone/>
                      </a:pPr>
                      <a:r>
                        <a:rPr lang="en" b="1"/>
                        <a:t>Decision Tree</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94%</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79825">
                <a:tc>
                  <a:txBody>
                    <a:bodyPr/>
                    <a:lstStyle/>
                    <a:p>
                      <a:pPr marL="0" lvl="0" indent="0" algn="l" rtl="0">
                        <a:spcBef>
                          <a:spcPts val="0"/>
                        </a:spcBef>
                        <a:spcAft>
                          <a:spcPts val="0"/>
                        </a:spcAft>
                        <a:buNone/>
                      </a:pPr>
                      <a:r>
                        <a:rPr lang="en" b="1"/>
                        <a:t>Random Forests</a:t>
                      </a:r>
                      <a:endParaRPr b="1">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738200">
                <a:tc>
                  <a:txBody>
                    <a:bodyPr/>
                    <a:lstStyle/>
                    <a:p>
                      <a:pPr marL="0" lvl="0" indent="0" algn="l" rtl="0">
                        <a:spcBef>
                          <a:spcPts val="0"/>
                        </a:spcBef>
                        <a:spcAft>
                          <a:spcPts val="0"/>
                        </a:spcAft>
                        <a:buNone/>
                      </a:pPr>
                      <a:r>
                        <a:rPr lang="en" b="1"/>
                        <a:t>Neural Network</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79825">
                <a:tc>
                  <a:txBody>
                    <a:bodyPr/>
                    <a:lstStyle/>
                    <a:p>
                      <a:pPr marL="0" lvl="0" indent="0" algn="l" rtl="0">
                        <a:spcBef>
                          <a:spcPts val="0"/>
                        </a:spcBef>
                        <a:spcAft>
                          <a:spcPts val="0"/>
                        </a:spcAft>
                        <a:buNone/>
                      </a:pPr>
                      <a:r>
                        <a:rPr lang="en" b="1">
                          <a:solidFill>
                            <a:schemeClr val="dk1"/>
                          </a:solidFill>
                        </a:rPr>
                        <a:t>Support </a:t>
                      </a:r>
                      <a:r>
                        <a:rPr lang="en" b="1"/>
                        <a:t>Vector Machines</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2"/>
        <p:cNvGrpSpPr/>
        <p:nvPr/>
      </p:nvGrpSpPr>
      <p:grpSpPr>
        <a:xfrm>
          <a:off x="0" y="0"/>
          <a:ext cx="0" cy="0"/>
          <a:chOff x="0" y="0"/>
          <a:chExt cx="0" cy="0"/>
        </a:xfrm>
      </p:grpSpPr>
      <p:pic>
        <p:nvPicPr>
          <p:cNvPr id="253" name="Google Shape;253;p30"/>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54" name="Google Shape;254;p30"/>
          <p:cNvGrpSpPr/>
          <p:nvPr/>
        </p:nvGrpSpPr>
        <p:grpSpPr>
          <a:xfrm>
            <a:off x="140825" y="4200224"/>
            <a:ext cx="8862362" cy="866454"/>
            <a:chOff x="147025" y="4214324"/>
            <a:chExt cx="8862362" cy="866454"/>
          </a:xfrm>
        </p:grpSpPr>
        <p:pic>
          <p:nvPicPr>
            <p:cNvPr id="255" name="Google Shape;255;p30"/>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56" name="Google Shape;256;p30"/>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57" name="Google Shape;257;p30"/>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58" name="Google Shape;258;p30"/>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Limitations</a:t>
            </a:r>
            <a:endParaRPr b="1">
              <a:latin typeface="Comfortaa"/>
              <a:ea typeface="Comfortaa"/>
              <a:cs typeface="Comfortaa"/>
              <a:sym typeface="Comfortaa"/>
            </a:endParaRPr>
          </a:p>
        </p:txBody>
      </p:sp>
      <p:sp>
        <p:nvSpPr>
          <p:cNvPr id="259" name="Google Shape;259;p30"/>
          <p:cNvSpPr txBox="1"/>
          <p:nvPr/>
        </p:nvSpPr>
        <p:spPr>
          <a:xfrm>
            <a:off x="457625" y="1225725"/>
            <a:ext cx="8282700" cy="2974200"/>
          </a:xfrm>
          <a:prstGeom prst="rect">
            <a:avLst/>
          </a:prstGeom>
          <a:noFill/>
          <a:ln>
            <a:noFill/>
          </a:ln>
        </p:spPr>
        <p:txBody>
          <a:bodyPr spcFirstLastPara="1" wrap="square" lIns="91425" tIns="91425" rIns="91425" bIns="91425" anchor="t" anchorCtr="0">
            <a:noAutofit/>
          </a:bodyPr>
          <a:lstStyle/>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Overfitting</a:t>
            </a:r>
            <a:endParaRPr sz="1900">
              <a:latin typeface="Comfortaa"/>
              <a:ea typeface="Comfortaa"/>
              <a:cs typeface="Comfortaa"/>
              <a:sym typeface="Comfortaa"/>
            </a:endParaRPr>
          </a:p>
          <a:p>
            <a:pPr marL="9144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Dataset Bias</a:t>
            </a:r>
            <a:endParaRPr sz="1900">
              <a:latin typeface="Comfortaa"/>
              <a:ea typeface="Comfortaa"/>
              <a:cs typeface="Comfortaa"/>
              <a:sym typeface="Comfortaa"/>
            </a:endParaRPr>
          </a:p>
          <a:p>
            <a:pPr marL="9144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Geographic Location</a:t>
            </a:r>
            <a:endParaRPr sz="1900">
              <a:latin typeface="Comfortaa"/>
              <a:ea typeface="Comfortaa"/>
              <a:cs typeface="Comfortaa"/>
              <a:sym typeface="Comfortaa"/>
            </a:endParaRPr>
          </a:p>
          <a:p>
            <a:pPr marL="9144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Unknown ethnicity ratios within dataset</a:t>
            </a:r>
            <a:endParaRPr sz="1900">
              <a:latin typeface="Comfortaa"/>
              <a:ea typeface="Comfortaa"/>
              <a:cs typeface="Comfortaa"/>
              <a:sym typeface="Comforta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3"/>
        <p:cNvGrpSpPr/>
        <p:nvPr/>
      </p:nvGrpSpPr>
      <p:grpSpPr>
        <a:xfrm>
          <a:off x="0" y="0"/>
          <a:ext cx="0" cy="0"/>
          <a:chOff x="0" y="0"/>
          <a:chExt cx="0" cy="0"/>
        </a:xfrm>
      </p:grpSpPr>
      <p:pic>
        <p:nvPicPr>
          <p:cNvPr id="264" name="Google Shape;264;p31"/>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65" name="Google Shape;265;p31"/>
          <p:cNvGrpSpPr/>
          <p:nvPr/>
        </p:nvGrpSpPr>
        <p:grpSpPr>
          <a:xfrm>
            <a:off x="140825" y="4200224"/>
            <a:ext cx="8862362" cy="866454"/>
            <a:chOff x="147025" y="4214324"/>
            <a:chExt cx="8862362" cy="866454"/>
          </a:xfrm>
        </p:grpSpPr>
        <p:pic>
          <p:nvPicPr>
            <p:cNvPr id="266" name="Google Shape;266;p31"/>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67" name="Google Shape;267;p31"/>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1"/>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69" name="Google Shape;269;p3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Conclusions / Recommendations </a:t>
            </a:r>
            <a:endParaRPr dirty="0"/>
          </a:p>
        </p:txBody>
      </p:sp>
      <p:sp>
        <p:nvSpPr>
          <p:cNvPr id="270" name="Google Shape;270;p31"/>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271" name="Google Shape;271;p31"/>
          <p:cNvPicPr preferRelativeResize="0"/>
          <p:nvPr/>
        </p:nvPicPr>
        <p:blipFill>
          <a:blip r:embed="rId5">
            <a:alphaModFix/>
          </a:blip>
          <a:stretch>
            <a:fillRect/>
          </a:stretch>
        </p:blipFill>
        <p:spPr>
          <a:xfrm>
            <a:off x="2917075" y="1193575"/>
            <a:ext cx="3589400" cy="2692050"/>
          </a:xfrm>
          <a:prstGeom prst="rect">
            <a:avLst/>
          </a:prstGeom>
          <a:noFill/>
          <a:ln>
            <a:noFill/>
          </a:ln>
        </p:spPr>
      </p:pic>
      <p:sp>
        <p:nvSpPr>
          <p:cNvPr id="272" name="Google Shape;272;p31"/>
          <p:cNvSpPr txBox="1"/>
          <p:nvPr/>
        </p:nvSpPr>
        <p:spPr>
          <a:xfrm>
            <a:off x="2917650" y="3985450"/>
            <a:ext cx="2105400" cy="2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Comfortaa"/>
                <a:ea typeface="Comfortaa"/>
                <a:cs typeface="Comfortaa"/>
                <a:sym typeface="Comfortaa"/>
              </a:rPr>
              <a:t>UTSAV VORA (2023)</a:t>
            </a:r>
            <a:endParaRPr sz="800">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4"/>
        <p:cNvGrpSpPr/>
        <p:nvPr/>
      </p:nvGrpSpPr>
      <p:grpSpPr>
        <a:xfrm>
          <a:off x="0" y="0"/>
          <a:ext cx="0" cy="0"/>
          <a:chOff x="0" y="0"/>
          <a:chExt cx="0" cy="0"/>
        </a:xfrm>
      </p:grpSpPr>
      <p:pic>
        <p:nvPicPr>
          <p:cNvPr id="65" name="Google Shape;65;p14"/>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66" name="Google Shape;66;p14"/>
          <p:cNvGrpSpPr/>
          <p:nvPr/>
        </p:nvGrpSpPr>
        <p:grpSpPr>
          <a:xfrm>
            <a:off x="140825" y="4200224"/>
            <a:ext cx="8862362" cy="866454"/>
            <a:chOff x="147025" y="4214324"/>
            <a:chExt cx="8862362" cy="866454"/>
          </a:xfrm>
        </p:grpSpPr>
        <p:pic>
          <p:nvPicPr>
            <p:cNvPr id="67" name="Google Shape;67;p14"/>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68" name="Google Shape;68;p14"/>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69" name="Google Shape;69;p14"/>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70" name="Google Shape;70;p14"/>
          <p:cNvSpPr/>
          <p:nvPr/>
        </p:nvSpPr>
        <p:spPr>
          <a:xfrm>
            <a:off x="2971650" y="1110150"/>
            <a:ext cx="2962200" cy="2489100"/>
          </a:xfrm>
          <a:prstGeom prst="hear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Comfortaa"/>
              <a:ea typeface="Comfortaa"/>
              <a:cs typeface="Comfortaa"/>
              <a:sym typeface="Comfortaa"/>
            </a:endParaRPr>
          </a:p>
          <a:p>
            <a:pPr marL="0" lvl="0" indent="0" algn="ctr" rtl="0">
              <a:spcBef>
                <a:spcPts val="0"/>
              </a:spcBef>
              <a:spcAft>
                <a:spcPts val="0"/>
              </a:spcAft>
              <a:buNone/>
            </a:pPr>
            <a:r>
              <a:rPr lang="en" sz="1300">
                <a:solidFill>
                  <a:schemeClr val="lt1"/>
                </a:solidFill>
                <a:latin typeface="Comfortaa"/>
                <a:ea typeface="Comfortaa"/>
                <a:cs typeface="Comfortaa"/>
                <a:sym typeface="Comfortaa"/>
              </a:rPr>
              <a:t>One person dies every 33 seconds in the United States from cardiovascular disease.</a:t>
            </a:r>
            <a:endParaRPr sz="1300">
              <a:solidFill>
                <a:schemeClr val="lt1"/>
              </a:solidFill>
              <a:latin typeface="Comfortaa"/>
              <a:ea typeface="Comfortaa"/>
              <a:cs typeface="Comfortaa"/>
              <a:sym typeface="Comfortaa"/>
            </a:endParaRPr>
          </a:p>
          <a:p>
            <a:pPr marL="0" lvl="0" indent="0" algn="ctr" rtl="0">
              <a:spcBef>
                <a:spcPts val="0"/>
              </a:spcBef>
              <a:spcAft>
                <a:spcPts val="0"/>
              </a:spcAft>
              <a:buClr>
                <a:schemeClr val="dk1"/>
              </a:buClr>
              <a:buSzPts val="1100"/>
              <a:buFont typeface="Arial"/>
              <a:buNone/>
            </a:pPr>
            <a:r>
              <a:rPr lang="en" sz="1300">
                <a:solidFill>
                  <a:schemeClr val="lt1"/>
                </a:solidFill>
                <a:latin typeface="Comfortaa"/>
                <a:ea typeface="Comfortaa"/>
                <a:cs typeface="Comfortaa"/>
                <a:sym typeface="Comfortaa"/>
              </a:rPr>
              <a:t>(CDC 2023)</a:t>
            </a:r>
            <a:endParaRPr sz="1300">
              <a:solidFill>
                <a:schemeClr val="lt1"/>
              </a:solidFill>
              <a:latin typeface="Comfortaa"/>
              <a:ea typeface="Comfortaa"/>
              <a:cs typeface="Comfortaa"/>
              <a:sym typeface="Comfortaa"/>
            </a:endParaRPr>
          </a:p>
        </p:txBody>
      </p:sp>
      <p:sp>
        <p:nvSpPr>
          <p:cNvPr id="71" name="Google Shape;71;p14"/>
          <p:cNvSpPr txBox="1"/>
          <p:nvPr/>
        </p:nvSpPr>
        <p:spPr>
          <a:xfrm>
            <a:off x="6338300" y="3098500"/>
            <a:ext cx="2172000" cy="13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veat"/>
                <a:ea typeface="Caveat"/>
                <a:cs typeface="Caveat"/>
                <a:sym typeface="Caveat"/>
              </a:rPr>
              <a:t>“My grandad can’t tell me about all his wild stories from the good old days anymore.”</a:t>
            </a:r>
            <a:endParaRPr sz="1900">
              <a:latin typeface="Caveat"/>
              <a:ea typeface="Caveat"/>
              <a:cs typeface="Caveat"/>
              <a:sym typeface="Caveat"/>
            </a:endParaRPr>
          </a:p>
        </p:txBody>
      </p:sp>
      <p:sp>
        <p:nvSpPr>
          <p:cNvPr id="72" name="Google Shape;72;p14"/>
          <p:cNvSpPr txBox="1"/>
          <p:nvPr/>
        </p:nvSpPr>
        <p:spPr>
          <a:xfrm>
            <a:off x="579100" y="920275"/>
            <a:ext cx="2226600" cy="15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veat"/>
                <a:ea typeface="Caveat"/>
                <a:cs typeface="Caveat"/>
                <a:sym typeface="Caveat"/>
              </a:rPr>
              <a:t>“My mum has been with my dad since they were teenagers, she is struggling without her soulmate.”</a:t>
            </a:r>
            <a:endParaRPr sz="1900">
              <a:latin typeface="Caveat"/>
              <a:ea typeface="Caveat"/>
              <a:cs typeface="Caveat"/>
              <a:sym typeface="Caveat"/>
            </a:endParaRPr>
          </a:p>
        </p:txBody>
      </p:sp>
      <p:sp>
        <p:nvSpPr>
          <p:cNvPr id="73" name="Google Shape;73;p14"/>
          <p:cNvSpPr/>
          <p:nvPr/>
        </p:nvSpPr>
        <p:spPr>
          <a:xfrm>
            <a:off x="4992350" y="2804900"/>
            <a:ext cx="1449492" cy="531724"/>
          </a:xfrm>
          <a:custGeom>
            <a:avLst/>
            <a:gdLst/>
            <a:ahLst/>
            <a:cxnLst/>
            <a:rect l="l" t="t" r="r" b="b"/>
            <a:pathLst>
              <a:path w="55224" h="22811" extrusionOk="0">
                <a:moveTo>
                  <a:pt x="1387" y="0"/>
                </a:moveTo>
                <a:cubicBezTo>
                  <a:pt x="1525" y="3658"/>
                  <a:pt x="-2133" y="18843"/>
                  <a:pt x="2215" y="21949"/>
                </a:cubicBezTo>
                <a:cubicBezTo>
                  <a:pt x="6563" y="25055"/>
                  <a:pt x="18642" y="18498"/>
                  <a:pt x="27477" y="18636"/>
                </a:cubicBezTo>
                <a:cubicBezTo>
                  <a:pt x="36312" y="18774"/>
                  <a:pt x="50600" y="22087"/>
                  <a:pt x="55224" y="22777"/>
                </a:cubicBezTo>
              </a:path>
            </a:pathLst>
          </a:custGeom>
          <a:noFill/>
          <a:ln w="19050" cap="flat" cmpd="sng">
            <a:solidFill>
              <a:schemeClr val="dk1"/>
            </a:solidFill>
            <a:prstDash val="solid"/>
            <a:round/>
            <a:headEnd type="none" w="med" len="med"/>
            <a:tailEnd type="none" w="med" len="med"/>
          </a:ln>
        </p:spPr>
        <p:txBody>
          <a:bodyPr/>
          <a:lstStyle/>
          <a:p>
            <a:endParaRPr lang="en-GB"/>
          </a:p>
        </p:txBody>
      </p:sp>
      <p:sp>
        <p:nvSpPr>
          <p:cNvPr id="74" name="Google Shape;74;p14"/>
          <p:cNvSpPr/>
          <p:nvPr/>
        </p:nvSpPr>
        <p:spPr>
          <a:xfrm>
            <a:off x="5872175" y="1558900"/>
            <a:ext cx="1097441" cy="630900"/>
          </a:xfrm>
          <a:custGeom>
            <a:avLst/>
            <a:gdLst/>
            <a:ahLst/>
            <a:cxnLst/>
            <a:rect l="l" t="t" r="r" b="b"/>
            <a:pathLst>
              <a:path w="40999" h="25236" extrusionOk="0">
                <a:moveTo>
                  <a:pt x="0" y="14304"/>
                </a:moveTo>
                <a:cubicBezTo>
                  <a:pt x="1657" y="11957"/>
                  <a:pt x="6281" y="-1571"/>
                  <a:pt x="9939" y="224"/>
                </a:cubicBezTo>
                <a:cubicBezTo>
                  <a:pt x="13597" y="2019"/>
                  <a:pt x="16772" y="23761"/>
                  <a:pt x="21949" y="25072"/>
                </a:cubicBezTo>
                <a:cubicBezTo>
                  <a:pt x="27126" y="26383"/>
                  <a:pt x="37824" y="10922"/>
                  <a:pt x="40999" y="8092"/>
                </a:cubicBezTo>
              </a:path>
            </a:pathLst>
          </a:custGeom>
          <a:noFill/>
          <a:ln w="19050" cap="flat" cmpd="sng">
            <a:solidFill>
              <a:schemeClr val="dk1"/>
            </a:solidFill>
            <a:prstDash val="solid"/>
            <a:round/>
            <a:headEnd type="none" w="med" len="med"/>
            <a:tailEnd type="none" w="med" len="med"/>
          </a:ln>
        </p:spPr>
        <p:txBody>
          <a:bodyPr/>
          <a:lstStyle/>
          <a:p>
            <a:endParaRPr lang="en-GB"/>
          </a:p>
        </p:txBody>
      </p:sp>
      <p:sp>
        <p:nvSpPr>
          <p:cNvPr id="75" name="Google Shape;75;p14"/>
          <p:cNvSpPr txBox="1"/>
          <p:nvPr/>
        </p:nvSpPr>
        <p:spPr>
          <a:xfrm>
            <a:off x="6553625" y="489875"/>
            <a:ext cx="2065200" cy="151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veat"/>
                <a:ea typeface="Caveat"/>
                <a:cs typeface="Caveat"/>
                <a:sym typeface="Caveat"/>
              </a:rPr>
              <a:t>“My teacher was here one day and gone the next; their knowledge will live on in me.”</a:t>
            </a:r>
            <a:endParaRPr sz="1900">
              <a:latin typeface="Caveat"/>
              <a:ea typeface="Caveat"/>
              <a:cs typeface="Caveat"/>
              <a:sym typeface="Caveat"/>
            </a:endParaRPr>
          </a:p>
        </p:txBody>
      </p:sp>
      <p:sp>
        <p:nvSpPr>
          <p:cNvPr id="76" name="Google Shape;76;p14"/>
          <p:cNvSpPr/>
          <p:nvPr/>
        </p:nvSpPr>
        <p:spPr>
          <a:xfrm>
            <a:off x="1921550" y="2003150"/>
            <a:ext cx="1097450" cy="487250"/>
          </a:xfrm>
          <a:custGeom>
            <a:avLst/>
            <a:gdLst/>
            <a:ahLst/>
            <a:cxnLst/>
            <a:rect l="l" t="t" r="r" b="b"/>
            <a:pathLst>
              <a:path w="43898" h="19490" extrusionOk="0">
                <a:moveTo>
                  <a:pt x="43898" y="0"/>
                </a:moveTo>
                <a:cubicBezTo>
                  <a:pt x="40861" y="1519"/>
                  <a:pt x="27954" y="5867"/>
                  <a:pt x="25676" y="9111"/>
                </a:cubicBezTo>
                <a:cubicBezTo>
                  <a:pt x="23398" y="12355"/>
                  <a:pt x="34511" y="19671"/>
                  <a:pt x="30232" y="19464"/>
                </a:cubicBezTo>
                <a:cubicBezTo>
                  <a:pt x="25953" y="19257"/>
                  <a:pt x="5039" y="9802"/>
                  <a:pt x="0" y="7869"/>
                </a:cubicBezTo>
              </a:path>
            </a:pathLst>
          </a:custGeom>
          <a:noFill/>
          <a:ln w="19050" cap="flat" cmpd="sng">
            <a:solidFill>
              <a:schemeClr val="dk1"/>
            </a:solidFill>
            <a:prstDash val="solid"/>
            <a:round/>
            <a:headEnd type="none" w="med" len="med"/>
            <a:tailEnd type="none" w="med" len="med"/>
          </a:ln>
        </p:spPr>
        <p:txBody>
          <a:bodyPr/>
          <a:lstStyle/>
          <a:p>
            <a:endParaRPr lang="en-GB"/>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3"/>
        <p:cNvGrpSpPr/>
        <p:nvPr/>
      </p:nvGrpSpPr>
      <p:grpSpPr>
        <a:xfrm>
          <a:off x="0" y="0"/>
          <a:ext cx="0" cy="0"/>
          <a:chOff x="0" y="0"/>
          <a:chExt cx="0" cy="0"/>
        </a:xfrm>
      </p:grpSpPr>
      <p:pic>
        <p:nvPicPr>
          <p:cNvPr id="94" name="Google Shape;94;p16"/>
          <p:cNvPicPr preferRelativeResize="0"/>
          <p:nvPr/>
        </p:nvPicPr>
        <p:blipFill>
          <a:blip r:embed="rId5">
            <a:alphaModFix/>
          </a:blip>
          <a:stretch>
            <a:fillRect/>
          </a:stretch>
        </p:blipFill>
        <p:spPr>
          <a:xfrm>
            <a:off x="223350" y="159700"/>
            <a:ext cx="8696900" cy="4759800"/>
          </a:xfrm>
          <a:prstGeom prst="rect">
            <a:avLst/>
          </a:prstGeom>
          <a:noFill/>
          <a:ln>
            <a:noFill/>
          </a:ln>
        </p:spPr>
      </p:pic>
      <p:sp>
        <p:nvSpPr>
          <p:cNvPr id="95" name="Google Shape;95;p16"/>
          <p:cNvSpPr txBox="1">
            <a:spLocks noGrp="1"/>
          </p:cNvSpPr>
          <p:nvPr>
            <p:ph type="title" idx="4294967295"/>
          </p:nvPr>
        </p:nvSpPr>
        <p:spPr>
          <a:xfrm>
            <a:off x="311700" y="310225"/>
            <a:ext cx="51729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00" b="1">
                <a:latin typeface="Comfortaa"/>
                <a:ea typeface="Comfortaa"/>
                <a:cs typeface="Comfortaa"/>
                <a:sym typeface="Comfortaa"/>
              </a:rPr>
              <a:t>CVD Resources Webpage</a:t>
            </a:r>
            <a:endParaRPr sz="2000" b="1">
              <a:latin typeface="Comfortaa"/>
              <a:ea typeface="Comfortaa"/>
              <a:cs typeface="Comfortaa"/>
              <a:sym typeface="Comfortaa"/>
            </a:endParaRPr>
          </a:p>
        </p:txBody>
      </p:sp>
      <p:sp>
        <p:nvSpPr>
          <p:cNvPr id="96" name="Google Shape;96;p16"/>
          <p:cNvSpPr/>
          <p:nvPr/>
        </p:nvSpPr>
        <p:spPr>
          <a:xfrm>
            <a:off x="1012054" y="904375"/>
            <a:ext cx="7208668" cy="393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5" name="Screen Recording 4">
            <a:hlinkClick r:id="" action="ppaction://media"/>
            <a:extLst>
              <a:ext uri="{FF2B5EF4-FFF2-40B4-BE49-F238E27FC236}">
                <a16:creationId xmlns:a16="http://schemas.microsoft.com/office/drawing/2014/main" id="{0BEC50FE-6ACD-074F-635D-65C673380B63}"/>
              </a:ext>
            </a:extLst>
          </p:cNvPr>
          <p:cNvPicPr>
            <a:picLocks noChangeAspect="1"/>
          </p:cNvPicPr>
          <p:nvPr>
            <a:videoFile r:link="rId1"/>
            <p:extLst>
              <p:ext uri="{DAA4B4D4-6D71-4841-9C94-3DE7FCFB9230}">
                <p14:media xmlns:p14="http://schemas.microsoft.com/office/powerpoint/2010/main" r:embed="rId2">
                  <p14:trim st="3168" end="5003.9"/>
                </p14:media>
              </p:ext>
            </p:extLst>
          </p:nvPr>
        </p:nvPicPr>
        <p:blipFill>
          <a:blip r:embed="rId6"/>
          <a:stretch>
            <a:fillRect/>
          </a:stretch>
        </p:blipFill>
        <p:spPr>
          <a:xfrm>
            <a:off x="1305017" y="1088425"/>
            <a:ext cx="6480699" cy="353850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389"/>
    </mc:Choice>
    <mc:Fallback xmlns="">
      <p:transition spd="slow" advTm="10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8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3"/>
        <p:cNvGrpSpPr/>
        <p:nvPr/>
      </p:nvGrpSpPr>
      <p:grpSpPr>
        <a:xfrm>
          <a:off x="0" y="0"/>
          <a:ext cx="0" cy="0"/>
          <a:chOff x="0" y="0"/>
          <a:chExt cx="0" cy="0"/>
        </a:xfrm>
      </p:grpSpPr>
      <p:pic>
        <p:nvPicPr>
          <p:cNvPr id="94" name="Google Shape;94;p16"/>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95" name="Google Shape;95;p16"/>
          <p:cNvSpPr txBox="1">
            <a:spLocks noGrp="1"/>
          </p:cNvSpPr>
          <p:nvPr>
            <p:ph type="title" idx="4294967295"/>
          </p:nvPr>
        </p:nvSpPr>
        <p:spPr>
          <a:xfrm>
            <a:off x="311700" y="310225"/>
            <a:ext cx="51729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00" b="1" dirty="0">
                <a:latin typeface="Comfortaa"/>
                <a:ea typeface="Comfortaa"/>
                <a:cs typeface="Comfortaa"/>
                <a:sym typeface="Comfortaa"/>
              </a:rPr>
              <a:t>CVD Resources Webpage</a:t>
            </a:r>
            <a:endParaRPr sz="2000" b="1" dirty="0">
              <a:latin typeface="Comfortaa"/>
              <a:ea typeface="Comfortaa"/>
              <a:cs typeface="Comfortaa"/>
              <a:sym typeface="Comfortaa"/>
            </a:endParaRPr>
          </a:p>
        </p:txBody>
      </p:sp>
      <p:pic>
        <p:nvPicPr>
          <p:cNvPr id="4" name="Picture 3">
            <a:extLst>
              <a:ext uri="{FF2B5EF4-FFF2-40B4-BE49-F238E27FC236}">
                <a16:creationId xmlns:a16="http://schemas.microsoft.com/office/drawing/2014/main" id="{B31CB616-B419-9A6E-5348-247B1A1D7EE1}"/>
              </a:ext>
            </a:extLst>
          </p:cNvPr>
          <p:cNvPicPr>
            <a:picLocks noChangeAspect="1"/>
          </p:cNvPicPr>
          <p:nvPr/>
        </p:nvPicPr>
        <p:blipFill>
          <a:blip r:embed="rId4"/>
          <a:stretch>
            <a:fillRect/>
          </a:stretch>
        </p:blipFill>
        <p:spPr>
          <a:xfrm>
            <a:off x="451512" y="788100"/>
            <a:ext cx="7280937" cy="3976305"/>
          </a:xfrm>
          <a:prstGeom prst="rect">
            <a:avLst/>
          </a:prstGeom>
        </p:spPr>
      </p:pic>
    </p:spTree>
    <p:extLst>
      <p:ext uri="{BB962C8B-B14F-4D97-AF65-F5344CB8AC3E}">
        <p14:creationId xmlns:p14="http://schemas.microsoft.com/office/powerpoint/2010/main" val="1063354476"/>
      </p:ext>
    </p:extLst>
  </p:cSld>
  <p:clrMapOvr>
    <a:masterClrMapping/>
  </p:clrMapOvr>
  <mc:AlternateContent xmlns:mc="http://schemas.openxmlformats.org/markup-compatibility/2006" xmlns:p14="http://schemas.microsoft.com/office/powerpoint/2010/main">
    <mc:Choice Requires="p14">
      <p:transition spd="slow" p14:dur="2000" advTm="10389"/>
    </mc:Choice>
    <mc:Fallback xmlns="">
      <p:transition spd="slow" advTm="10389"/>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3"/>
        <p:cNvGrpSpPr/>
        <p:nvPr/>
      </p:nvGrpSpPr>
      <p:grpSpPr>
        <a:xfrm>
          <a:off x="0" y="0"/>
          <a:ext cx="0" cy="0"/>
          <a:chOff x="0" y="0"/>
          <a:chExt cx="0" cy="0"/>
        </a:xfrm>
      </p:grpSpPr>
      <p:pic>
        <p:nvPicPr>
          <p:cNvPr id="264" name="Google Shape;264;p31"/>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65" name="Google Shape;265;p31"/>
          <p:cNvGrpSpPr/>
          <p:nvPr/>
        </p:nvGrpSpPr>
        <p:grpSpPr>
          <a:xfrm>
            <a:off x="140825" y="4200224"/>
            <a:ext cx="8862362" cy="866454"/>
            <a:chOff x="147025" y="4214324"/>
            <a:chExt cx="8862362" cy="866454"/>
          </a:xfrm>
        </p:grpSpPr>
        <p:pic>
          <p:nvPicPr>
            <p:cNvPr id="266" name="Google Shape;266;p31"/>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67" name="Google Shape;267;p31"/>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1"/>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69" name="Google Shape;269;p3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Conclusions / Recommendations </a:t>
            </a:r>
            <a:endParaRPr dirty="0"/>
          </a:p>
        </p:txBody>
      </p:sp>
      <p:sp>
        <p:nvSpPr>
          <p:cNvPr id="270" name="Google Shape;270;p31"/>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271" name="Google Shape;271;p31"/>
          <p:cNvPicPr preferRelativeResize="0"/>
          <p:nvPr/>
        </p:nvPicPr>
        <p:blipFill>
          <a:blip r:embed="rId5">
            <a:alphaModFix/>
          </a:blip>
          <a:stretch>
            <a:fillRect/>
          </a:stretch>
        </p:blipFill>
        <p:spPr>
          <a:xfrm>
            <a:off x="2917075" y="1193575"/>
            <a:ext cx="3589400" cy="2692050"/>
          </a:xfrm>
          <a:prstGeom prst="rect">
            <a:avLst/>
          </a:prstGeom>
          <a:noFill/>
          <a:ln>
            <a:noFill/>
          </a:ln>
        </p:spPr>
      </p:pic>
      <p:sp>
        <p:nvSpPr>
          <p:cNvPr id="272" name="Google Shape;272;p31"/>
          <p:cNvSpPr txBox="1"/>
          <p:nvPr/>
        </p:nvSpPr>
        <p:spPr>
          <a:xfrm>
            <a:off x="2917650" y="3985450"/>
            <a:ext cx="2105400" cy="2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Comfortaa"/>
                <a:ea typeface="Comfortaa"/>
                <a:cs typeface="Comfortaa"/>
                <a:sym typeface="Comfortaa"/>
              </a:rPr>
              <a:t>UTSAV VORA (2023)</a:t>
            </a:r>
            <a:endParaRPr sz="800">
              <a:latin typeface="Comfortaa"/>
              <a:ea typeface="Comfortaa"/>
              <a:cs typeface="Comfortaa"/>
              <a:sym typeface="Comfortaa"/>
            </a:endParaRPr>
          </a:p>
        </p:txBody>
      </p:sp>
    </p:spTree>
    <p:extLst>
      <p:ext uri="{BB962C8B-B14F-4D97-AF65-F5344CB8AC3E}">
        <p14:creationId xmlns:p14="http://schemas.microsoft.com/office/powerpoint/2010/main" val="5059150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6"/>
        <p:cNvGrpSpPr/>
        <p:nvPr/>
      </p:nvGrpSpPr>
      <p:grpSpPr>
        <a:xfrm>
          <a:off x="0" y="0"/>
          <a:ext cx="0" cy="0"/>
          <a:chOff x="0" y="0"/>
          <a:chExt cx="0" cy="0"/>
        </a:xfrm>
      </p:grpSpPr>
      <p:pic>
        <p:nvPicPr>
          <p:cNvPr id="277" name="Google Shape;277;p32"/>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78" name="Google Shape;278;p32"/>
          <p:cNvGrpSpPr/>
          <p:nvPr/>
        </p:nvGrpSpPr>
        <p:grpSpPr>
          <a:xfrm>
            <a:off x="140825" y="4200224"/>
            <a:ext cx="8862362" cy="866454"/>
            <a:chOff x="147025" y="4214324"/>
            <a:chExt cx="8862362" cy="866454"/>
          </a:xfrm>
        </p:grpSpPr>
        <p:pic>
          <p:nvPicPr>
            <p:cNvPr id="279" name="Google Shape;279;p32"/>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80" name="Google Shape;280;p32"/>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81" name="Google Shape;281;p32"/>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82" name="Google Shape;282;p32"/>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283" name="Google Shape;283;p32"/>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CDC. (2023, Autumn 5). </a:t>
            </a:r>
            <a:r>
              <a:rPr lang="en" sz="1200" i="1">
                <a:solidFill>
                  <a:schemeClr val="dk1"/>
                </a:solidFill>
                <a:latin typeface="Times New Roman"/>
                <a:ea typeface="Times New Roman"/>
                <a:cs typeface="Times New Roman"/>
                <a:sym typeface="Times New Roman"/>
              </a:rPr>
              <a:t>Heart Disease Facts</a:t>
            </a:r>
            <a:r>
              <a:rPr lang="en" sz="1200">
                <a:solidFill>
                  <a:schemeClr val="dk1"/>
                </a:solidFill>
                <a:latin typeface="Times New Roman"/>
                <a:ea typeface="Times New Roman"/>
                <a:cs typeface="Times New Roman"/>
                <a:sym typeface="Times New Roman"/>
              </a:rPr>
              <a:t>. Centers for Disease Control and Prevention. </a:t>
            </a:r>
            <a:r>
              <a:rPr lang="en" sz="1200" u="sng">
                <a:solidFill>
                  <a:schemeClr val="hlink"/>
                </a:solidFill>
                <a:latin typeface="Times New Roman"/>
                <a:ea typeface="Times New Roman"/>
                <a:cs typeface="Times New Roman"/>
                <a:sym typeface="Times New Roman"/>
                <a:hlinkClick r:id="rId5"/>
              </a:rPr>
              <a:t>https://www.cdc.gov/heartdisease/facts.htm#:~:text=Heart%20disease%20is%20the%20leading</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Helmer, J. (2023, September 7). </a:t>
            </a:r>
            <a:r>
              <a:rPr lang="en" sz="1200" i="1">
                <a:solidFill>
                  <a:schemeClr val="dk1"/>
                </a:solidFill>
                <a:latin typeface="Times New Roman"/>
                <a:ea typeface="Times New Roman"/>
                <a:cs typeface="Times New Roman"/>
                <a:sym typeface="Times New Roman"/>
              </a:rPr>
              <a:t>Stroke left her with some “snazzy neck jewelry.”</a:t>
            </a:r>
            <a:r>
              <a:rPr lang="en" sz="1200">
                <a:solidFill>
                  <a:schemeClr val="dk1"/>
                </a:solidFill>
                <a:latin typeface="Times New Roman"/>
                <a:ea typeface="Times New Roman"/>
                <a:cs typeface="Times New Roman"/>
                <a:sym typeface="Times New Roman"/>
              </a:rPr>
              <a:t> Www.heart.org. </a:t>
            </a:r>
            <a:r>
              <a:rPr lang="en" sz="1200" u="sng">
                <a:solidFill>
                  <a:schemeClr val="hlink"/>
                </a:solidFill>
                <a:latin typeface="Times New Roman"/>
                <a:ea typeface="Times New Roman"/>
                <a:cs typeface="Times New Roman"/>
                <a:sym typeface="Times New Roman"/>
                <a:hlinkClick r:id="rId6"/>
              </a:rPr>
              <a:t>https://www.heart.org/en/news/2023/09/07/stroke-left-her-with-some-snazzy-neck-jewelry</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United States Census Bureau. (2022). U.S. Census Bureau quickfacts: United States. Www.census.gov; United States Census Bureau. </a:t>
            </a:r>
            <a:r>
              <a:rPr lang="en" sz="1200" u="sng">
                <a:solidFill>
                  <a:schemeClr val="hlink"/>
                </a:solidFill>
                <a:latin typeface="Times New Roman"/>
                <a:ea typeface="Times New Roman"/>
                <a:cs typeface="Times New Roman"/>
                <a:sym typeface="Times New Roman"/>
                <a:hlinkClick r:id="rId7"/>
              </a:rPr>
              <a:t>https://www.census.gov/quickfacts/fact/table/US/PST045222</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VORA, U. (2021, March 1). Heart Disease Prediction Using Support Vector Machine (SVM). Medium. </a:t>
            </a:r>
            <a:r>
              <a:rPr lang="en" sz="1200" u="sng">
                <a:solidFill>
                  <a:schemeClr val="hlink"/>
                </a:solidFill>
                <a:latin typeface="Times New Roman"/>
                <a:ea typeface="Times New Roman"/>
                <a:cs typeface="Times New Roman"/>
                <a:sym typeface="Times New Roman"/>
                <a:hlinkClick r:id="rId8"/>
              </a:rPr>
              <a:t>https://utsavvora.medium.com/heart-disease-prediction-using-support-vector-machine-svm-34d8c01c596</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0"/>
        <p:cNvGrpSpPr/>
        <p:nvPr/>
      </p:nvGrpSpPr>
      <p:grpSpPr>
        <a:xfrm>
          <a:off x="0" y="0"/>
          <a:ext cx="0" cy="0"/>
          <a:chOff x="0" y="0"/>
          <a:chExt cx="0" cy="0"/>
        </a:xfrm>
      </p:grpSpPr>
      <p:pic>
        <p:nvPicPr>
          <p:cNvPr id="81" name="Google Shape;81;p15"/>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82" name="Google Shape;82;p15"/>
          <p:cNvGrpSpPr/>
          <p:nvPr/>
        </p:nvGrpSpPr>
        <p:grpSpPr>
          <a:xfrm>
            <a:off x="140825" y="4200224"/>
            <a:ext cx="8862362" cy="866454"/>
            <a:chOff x="147025" y="4214324"/>
            <a:chExt cx="8862362" cy="866454"/>
          </a:xfrm>
        </p:grpSpPr>
        <p:pic>
          <p:nvPicPr>
            <p:cNvPr id="83" name="Google Shape;83;p15"/>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84" name="Google Shape;84;p15"/>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85" name="Google Shape;85;p15"/>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pic>
        <p:nvPicPr>
          <p:cNvPr id="86" name="Google Shape;86;p15"/>
          <p:cNvPicPr preferRelativeResize="0"/>
          <p:nvPr/>
        </p:nvPicPr>
        <p:blipFill>
          <a:blip r:embed="rId5">
            <a:alphaModFix/>
          </a:blip>
          <a:stretch>
            <a:fillRect/>
          </a:stretch>
        </p:blipFill>
        <p:spPr>
          <a:xfrm>
            <a:off x="2989126" y="1553925"/>
            <a:ext cx="3344400" cy="2646300"/>
          </a:xfrm>
          <a:prstGeom prst="heart">
            <a:avLst/>
          </a:prstGeom>
          <a:noFill/>
          <a:ln>
            <a:noFill/>
          </a:ln>
        </p:spPr>
      </p:pic>
      <p:pic>
        <p:nvPicPr>
          <p:cNvPr id="87" name="Google Shape;87;p15"/>
          <p:cNvPicPr preferRelativeResize="0"/>
          <p:nvPr/>
        </p:nvPicPr>
        <p:blipFill rotWithShape="1">
          <a:blip r:embed="rId6">
            <a:alphaModFix/>
          </a:blip>
          <a:srcRect r="2742" b="9730"/>
          <a:stretch/>
        </p:blipFill>
        <p:spPr>
          <a:xfrm>
            <a:off x="476250" y="1187175"/>
            <a:ext cx="2314200" cy="2120700"/>
          </a:xfrm>
          <a:prstGeom prst="heart">
            <a:avLst/>
          </a:prstGeom>
          <a:noFill/>
          <a:ln>
            <a:noFill/>
          </a:ln>
        </p:spPr>
      </p:pic>
      <p:pic>
        <p:nvPicPr>
          <p:cNvPr id="88" name="Google Shape;88;p15"/>
          <p:cNvPicPr preferRelativeResize="0"/>
          <p:nvPr/>
        </p:nvPicPr>
        <p:blipFill rotWithShape="1">
          <a:blip r:embed="rId7">
            <a:alphaModFix/>
          </a:blip>
          <a:srcRect t="1693" r="22684" b="19154"/>
          <a:stretch/>
        </p:blipFill>
        <p:spPr>
          <a:xfrm>
            <a:off x="6531625" y="1155438"/>
            <a:ext cx="2152200" cy="2183400"/>
          </a:xfrm>
          <a:prstGeom prst="heart">
            <a:avLst/>
          </a:prstGeom>
          <a:noFill/>
          <a:ln>
            <a:noFill/>
          </a:ln>
        </p:spPr>
      </p:pic>
      <p:sp>
        <p:nvSpPr>
          <p:cNvPr id="89" name="Google Shape;89;p15"/>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a:latin typeface="Comfortaa"/>
                <a:ea typeface="Comfortaa"/>
                <a:cs typeface="Comfortaa"/>
                <a:sym typeface="Comfortaa"/>
              </a:rPr>
              <a:t>Case Study: Sybil Jones</a:t>
            </a:r>
            <a:endParaRPr sz="2000" b="1">
              <a:latin typeface="Comfortaa"/>
              <a:ea typeface="Comfortaa"/>
              <a:cs typeface="Comfortaa"/>
              <a:sym typeface="Comforta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1"/>
        <p:cNvGrpSpPr/>
        <p:nvPr/>
      </p:nvGrpSpPr>
      <p:grpSpPr>
        <a:xfrm>
          <a:off x="0" y="0"/>
          <a:ext cx="0" cy="0"/>
          <a:chOff x="0" y="0"/>
          <a:chExt cx="0" cy="0"/>
        </a:xfrm>
      </p:grpSpPr>
      <p:pic>
        <p:nvPicPr>
          <p:cNvPr id="102" name="Google Shape;102;p17"/>
          <p:cNvPicPr preferRelativeResize="0"/>
          <p:nvPr/>
        </p:nvPicPr>
        <p:blipFill>
          <a:blip r:embed="rId5">
            <a:alphaModFix/>
          </a:blip>
          <a:stretch>
            <a:fillRect/>
          </a:stretch>
        </p:blipFill>
        <p:spPr>
          <a:xfrm>
            <a:off x="223350" y="159700"/>
            <a:ext cx="8696900" cy="4759800"/>
          </a:xfrm>
          <a:prstGeom prst="rect">
            <a:avLst/>
          </a:prstGeom>
          <a:noFill/>
          <a:ln>
            <a:noFill/>
          </a:ln>
        </p:spPr>
      </p:pic>
      <p:sp>
        <p:nvSpPr>
          <p:cNvPr id="104" name="Google Shape;104;p17"/>
          <p:cNvSpPr txBox="1">
            <a:spLocks noGrp="1"/>
          </p:cNvSpPr>
          <p:nvPr>
            <p:ph type="title" idx="4294967295"/>
          </p:nvPr>
        </p:nvSpPr>
        <p:spPr>
          <a:xfrm>
            <a:off x="311700" y="310225"/>
            <a:ext cx="85206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20" b="1">
                <a:latin typeface="Comfortaa"/>
                <a:ea typeface="Comfortaa"/>
                <a:cs typeface="Comfortaa"/>
                <a:sym typeface="Comfortaa"/>
              </a:rPr>
              <a:t>Heart Disease Mortality Data Among US Adults (35+) by Ethnicity</a:t>
            </a:r>
            <a:endParaRPr sz="2020" b="1">
              <a:latin typeface="Comfortaa"/>
              <a:ea typeface="Comfortaa"/>
              <a:cs typeface="Comfortaa"/>
              <a:sym typeface="Comfortaa"/>
            </a:endParaRPr>
          </a:p>
        </p:txBody>
      </p:sp>
      <p:pic>
        <p:nvPicPr>
          <p:cNvPr id="5" name="Screen Recording 4">
            <a:hlinkClick r:id="" action="ppaction://media"/>
            <a:extLst>
              <a:ext uri="{FF2B5EF4-FFF2-40B4-BE49-F238E27FC236}">
                <a16:creationId xmlns:a16="http://schemas.microsoft.com/office/drawing/2014/main" id="{FCCB4D3F-CA57-692D-CDBA-49FEE8DF3B3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336090" y="1088425"/>
            <a:ext cx="6471820" cy="355613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177"/>
    </mc:Choice>
    <mc:Fallback xmlns="">
      <p:transition spd="slow" advTm="19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3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1"/>
        <p:cNvGrpSpPr/>
        <p:nvPr/>
      </p:nvGrpSpPr>
      <p:grpSpPr>
        <a:xfrm>
          <a:off x="0" y="0"/>
          <a:ext cx="0" cy="0"/>
          <a:chOff x="0" y="0"/>
          <a:chExt cx="0" cy="0"/>
        </a:xfrm>
      </p:grpSpPr>
      <p:pic>
        <p:nvPicPr>
          <p:cNvPr id="102" name="Google Shape;102;p17"/>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104" name="Google Shape;104;p17"/>
          <p:cNvSpPr txBox="1">
            <a:spLocks noGrp="1"/>
          </p:cNvSpPr>
          <p:nvPr>
            <p:ph type="title" idx="4294967295"/>
          </p:nvPr>
        </p:nvSpPr>
        <p:spPr>
          <a:xfrm>
            <a:off x="311700" y="310225"/>
            <a:ext cx="85206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20" b="1">
                <a:latin typeface="Comfortaa"/>
                <a:ea typeface="Comfortaa"/>
                <a:cs typeface="Comfortaa"/>
                <a:sym typeface="Comfortaa"/>
              </a:rPr>
              <a:t>Heart Disease Mortality Data Among US Adults (35+) by Ethnicity</a:t>
            </a:r>
            <a:endParaRPr sz="2020" b="1">
              <a:latin typeface="Comfortaa"/>
              <a:ea typeface="Comfortaa"/>
              <a:cs typeface="Comfortaa"/>
              <a:sym typeface="Comfortaa"/>
            </a:endParaRPr>
          </a:p>
        </p:txBody>
      </p:sp>
      <p:pic>
        <p:nvPicPr>
          <p:cNvPr id="8" name="Picture 7">
            <a:extLst>
              <a:ext uri="{FF2B5EF4-FFF2-40B4-BE49-F238E27FC236}">
                <a16:creationId xmlns:a16="http://schemas.microsoft.com/office/drawing/2014/main" id="{D10E55CF-780D-E8DE-4D5D-A27443FFB94C}"/>
              </a:ext>
            </a:extLst>
          </p:cNvPr>
          <p:cNvPicPr>
            <a:picLocks noChangeAspect="1"/>
          </p:cNvPicPr>
          <p:nvPr/>
        </p:nvPicPr>
        <p:blipFill>
          <a:blip r:embed="rId4"/>
          <a:stretch>
            <a:fillRect/>
          </a:stretch>
        </p:blipFill>
        <p:spPr>
          <a:xfrm>
            <a:off x="949910" y="1238950"/>
            <a:ext cx="7018979" cy="3455275"/>
          </a:xfrm>
          <a:prstGeom prst="rect">
            <a:avLst/>
          </a:prstGeom>
        </p:spPr>
      </p:pic>
    </p:spTree>
    <p:extLst>
      <p:ext uri="{BB962C8B-B14F-4D97-AF65-F5344CB8AC3E}">
        <p14:creationId xmlns:p14="http://schemas.microsoft.com/office/powerpoint/2010/main" val="3268967454"/>
      </p:ext>
    </p:extLst>
  </p:cSld>
  <p:clrMapOvr>
    <a:masterClrMapping/>
  </p:clrMapOvr>
  <mc:AlternateContent xmlns:mc="http://schemas.openxmlformats.org/markup-compatibility/2006" xmlns:p14="http://schemas.microsoft.com/office/powerpoint/2010/main">
    <mc:Choice Requires="p14">
      <p:transition spd="slow" p14:dur="2000" advTm="19177"/>
    </mc:Choice>
    <mc:Fallback xmlns="">
      <p:transition spd="slow" advTm="19177"/>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8"/>
        <p:cNvGrpSpPr/>
        <p:nvPr/>
      </p:nvGrpSpPr>
      <p:grpSpPr>
        <a:xfrm>
          <a:off x="0" y="0"/>
          <a:ext cx="0" cy="0"/>
          <a:chOff x="0" y="0"/>
          <a:chExt cx="0" cy="0"/>
        </a:xfrm>
      </p:grpSpPr>
      <p:pic>
        <p:nvPicPr>
          <p:cNvPr id="109" name="Google Shape;109;p18"/>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10" name="Google Shape;110;p18"/>
          <p:cNvGrpSpPr/>
          <p:nvPr/>
        </p:nvGrpSpPr>
        <p:grpSpPr>
          <a:xfrm>
            <a:off x="140825" y="4200224"/>
            <a:ext cx="8862362" cy="866454"/>
            <a:chOff x="147025" y="4214324"/>
            <a:chExt cx="8862362" cy="866454"/>
          </a:xfrm>
        </p:grpSpPr>
        <p:pic>
          <p:nvPicPr>
            <p:cNvPr id="111" name="Google Shape;111;p18"/>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12" name="Google Shape;112;p18"/>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13" name="Google Shape;113;p18"/>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14" name="Google Shape;114;p18"/>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a:latin typeface="Comfortaa"/>
                <a:ea typeface="Comfortaa"/>
                <a:cs typeface="Comfortaa"/>
                <a:sym typeface="Comfortaa"/>
              </a:rPr>
              <a:t>Dataset</a:t>
            </a:r>
            <a:endParaRPr sz="2000" b="1">
              <a:latin typeface="Comfortaa"/>
              <a:ea typeface="Comfortaa"/>
              <a:cs typeface="Comfortaa"/>
              <a:sym typeface="Comfortaa"/>
            </a:endParaRPr>
          </a:p>
        </p:txBody>
      </p:sp>
      <p:sp>
        <p:nvSpPr>
          <p:cNvPr id="115" name="Google Shape;115;p18"/>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Font typeface="Comfortaa"/>
              <a:buAutoNum type="arabicParenR"/>
            </a:pPr>
            <a:r>
              <a:rPr lang="en" sz="1800">
                <a:latin typeface="Comfortaa"/>
                <a:ea typeface="Comfortaa"/>
                <a:cs typeface="Comfortaa"/>
                <a:sym typeface="Comfortaa"/>
              </a:rPr>
              <a:t>The 2021 Behavioral Risk Factor Surveillance System (BRFSS) Dataset from CDC.</a:t>
            </a:r>
            <a:endParaRPr sz="1800">
              <a:latin typeface="Comfortaa"/>
              <a:ea typeface="Comfortaa"/>
              <a:cs typeface="Comfortaa"/>
              <a:sym typeface="Comfortaa"/>
            </a:endParaRPr>
          </a:p>
        </p:txBody>
      </p:sp>
      <p:pic>
        <p:nvPicPr>
          <p:cNvPr id="116" name="Google Shape;116;p18"/>
          <p:cNvPicPr preferRelativeResize="0"/>
          <p:nvPr/>
        </p:nvPicPr>
        <p:blipFill>
          <a:blip r:embed="rId5">
            <a:alphaModFix/>
          </a:blip>
          <a:stretch>
            <a:fillRect/>
          </a:stretch>
        </p:blipFill>
        <p:spPr>
          <a:xfrm>
            <a:off x="1091426" y="2161874"/>
            <a:ext cx="2543575" cy="1812049"/>
          </a:xfrm>
          <a:prstGeom prst="rect">
            <a:avLst/>
          </a:prstGeom>
          <a:noFill/>
          <a:ln>
            <a:noFill/>
          </a:ln>
        </p:spPr>
      </p:pic>
      <p:sp>
        <p:nvSpPr>
          <p:cNvPr id="117" name="Google Shape;117;p18"/>
          <p:cNvSpPr txBox="1"/>
          <p:nvPr/>
        </p:nvSpPr>
        <p:spPr>
          <a:xfrm>
            <a:off x="3982975" y="1745550"/>
            <a:ext cx="4484400" cy="18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latin typeface="Comfortaa"/>
                <a:ea typeface="Comfortaa"/>
                <a:cs typeface="Comfortaa"/>
                <a:sym typeface="Comfortaa"/>
              </a:rPr>
              <a:t>Some risk indicators included:</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General overall health</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Last medical checkup</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Regular exercise in lifetime</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Skin cancer / other cancer</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Depression, diabetes, arthritis</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Sex</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Age category</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BMI </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Smoking history / alcohol consumption </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Fried potato consumption</a:t>
            </a:r>
            <a:endParaRPr sz="1300">
              <a:latin typeface="Comfortaa"/>
              <a:ea typeface="Comfortaa"/>
              <a:cs typeface="Comfortaa"/>
              <a:sym typeface="Comforta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1"/>
        <p:cNvGrpSpPr/>
        <p:nvPr/>
      </p:nvGrpSpPr>
      <p:grpSpPr>
        <a:xfrm>
          <a:off x="0" y="0"/>
          <a:ext cx="0" cy="0"/>
          <a:chOff x="0" y="0"/>
          <a:chExt cx="0" cy="0"/>
        </a:xfrm>
      </p:grpSpPr>
      <p:pic>
        <p:nvPicPr>
          <p:cNvPr id="122" name="Google Shape;122;p19"/>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123" name="Google Shape;123;p19"/>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24" name="Google Shape;124;p19"/>
          <p:cNvPicPr preferRelativeResize="0"/>
          <p:nvPr/>
        </p:nvPicPr>
        <p:blipFill rotWithShape="1">
          <a:blip r:embed="rId4">
            <a:alphaModFix/>
          </a:blip>
          <a:srcRect r="9214"/>
          <a:stretch/>
        </p:blipFill>
        <p:spPr>
          <a:xfrm>
            <a:off x="3281775" y="320575"/>
            <a:ext cx="5306624" cy="1284700"/>
          </a:xfrm>
          <a:prstGeom prst="rect">
            <a:avLst/>
          </a:prstGeom>
          <a:noFill/>
          <a:ln>
            <a:noFill/>
          </a:ln>
        </p:spPr>
      </p:pic>
      <p:pic>
        <p:nvPicPr>
          <p:cNvPr id="125" name="Google Shape;125;p19"/>
          <p:cNvPicPr preferRelativeResize="0"/>
          <p:nvPr/>
        </p:nvPicPr>
        <p:blipFill rotWithShape="1">
          <a:blip r:embed="rId5">
            <a:alphaModFix/>
          </a:blip>
          <a:srcRect r="34058"/>
          <a:stretch/>
        </p:blipFill>
        <p:spPr>
          <a:xfrm>
            <a:off x="380650" y="1693013"/>
            <a:ext cx="4860052" cy="1582000"/>
          </a:xfrm>
          <a:prstGeom prst="rect">
            <a:avLst/>
          </a:prstGeom>
          <a:noFill/>
          <a:ln>
            <a:noFill/>
          </a:ln>
        </p:spPr>
      </p:pic>
      <p:pic>
        <p:nvPicPr>
          <p:cNvPr id="126" name="Google Shape;126;p19"/>
          <p:cNvPicPr preferRelativeResize="0"/>
          <p:nvPr/>
        </p:nvPicPr>
        <p:blipFill>
          <a:blip r:embed="rId6">
            <a:alphaModFix/>
          </a:blip>
          <a:stretch>
            <a:fillRect/>
          </a:stretch>
        </p:blipFill>
        <p:spPr>
          <a:xfrm>
            <a:off x="2929000" y="3362750"/>
            <a:ext cx="5903301" cy="1488800"/>
          </a:xfrm>
          <a:prstGeom prst="rect">
            <a:avLst/>
          </a:prstGeom>
          <a:noFill/>
          <a:ln>
            <a:noFill/>
          </a:ln>
        </p:spPr>
      </p:pic>
      <p:sp>
        <p:nvSpPr>
          <p:cNvPr id="127" name="Google Shape;127;p19"/>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020" b="1">
                <a:latin typeface="Comfortaa"/>
                <a:ea typeface="Comfortaa"/>
                <a:cs typeface="Comfortaa"/>
                <a:sym typeface="Comfortaa"/>
              </a:rPr>
              <a:t>Data Exploration</a:t>
            </a:r>
            <a:endParaRPr sz="2020" b="1">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1"/>
        <p:cNvGrpSpPr/>
        <p:nvPr/>
      </p:nvGrpSpPr>
      <p:grpSpPr>
        <a:xfrm>
          <a:off x="0" y="0"/>
          <a:ext cx="0" cy="0"/>
          <a:chOff x="0" y="0"/>
          <a:chExt cx="0" cy="0"/>
        </a:xfrm>
      </p:grpSpPr>
      <p:pic>
        <p:nvPicPr>
          <p:cNvPr id="132" name="Google Shape;132;p20"/>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33" name="Google Shape;133;p20"/>
          <p:cNvGrpSpPr/>
          <p:nvPr/>
        </p:nvGrpSpPr>
        <p:grpSpPr>
          <a:xfrm>
            <a:off x="140825" y="4200224"/>
            <a:ext cx="8862362" cy="866454"/>
            <a:chOff x="147025" y="4214324"/>
            <a:chExt cx="8862362" cy="866454"/>
          </a:xfrm>
        </p:grpSpPr>
        <p:pic>
          <p:nvPicPr>
            <p:cNvPr id="134" name="Google Shape;134;p20"/>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35" name="Google Shape;135;p20"/>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36" name="Google Shape;136;p20"/>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37" name="Google Shape;137;p20"/>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Comfortaa"/>
                <a:ea typeface="Comfortaa"/>
                <a:cs typeface="Comfortaa"/>
                <a:sym typeface="Comfortaa"/>
              </a:rPr>
              <a:t>Data pre-processing</a:t>
            </a:r>
            <a:endParaRPr sz="2000" b="1">
              <a:latin typeface="Comfortaa"/>
              <a:ea typeface="Comfortaa"/>
              <a:cs typeface="Comfortaa"/>
              <a:sym typeface="Comfortaa"/>
            </a:endParaRPr>
          </a:p>
        </p:txBody>
      </p:sp>
      <p:sp>
        <p:nvSpPr>
          <p:cNvPr id="138" name="Google Shape;138;p20"/>
          <p:cNvSpPr/>
          <p:nvPr/>
        </p:nvSpPr>
        <p:spPr>
          <a:xfrm>
            <a:off x="4572000" y="620625"/>
            <a:ext cx="3657600" cy="3657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 name="Google Shape;139;p20"/>
          <p:cNvSpPr/>
          <p:nvPr/>
        </p:nvSpPr>
        <p:spPr>
          <a:xfrm>
            <a:off x="2925375" y="2411700"/>
            <a:ext cx="320100" cy="3201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 name="Google Shape;140;p20"/>
          <p:cNvSpPr/>
          <p:nvPr/>
        </p:nvSpPr>
        <p:spPr>
          <a:xfrm>
            <a:off x="1939875" y="2507400"/>
            <a:ext cx="829200" cy="128700"/>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 name="Google Shape;141;p20"/>
          <p:cNvSpPr txBox="1"/>
          <p:nvPr/>
        </p:nvSpPr>
        <p:spPr>
          <a:xfrm>
            <a:off x="545475" y="2316375"/>
            <a:ext cx="1394400" cy="8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Had heart disease</a:t>
            </a:r>
            <a:endParaRPr/>
          </a:p>
        </p:txBody>
      </p:sp>
      <p:sp>
        <p:nvSpPr>
          <p:cNvPr id="142" name="Google Shape;142;p20"/>
          <p:cNvSpPr txBox="1"/>
          <p:nvPr/>
        </p:nvSpPr>
        <p:spPr>
          <a:xfrm>
            <a:off x="5317200" y="2048425"/>
            <a:ext cx="2167200" cy="8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Did not have heart disease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6"/>
        <p:cNvGrpSpPr/>
        <p:nvPr/>
      </p:nvGrpSpPr>
      <p:grpSpPr>
        <a:xfrm>
          <a:off x="0" y="0"/>
          <a:ext cx="0" cy="0"/>
          <a:chOff x="0" y="0"/>
          <a:chExt cx="0" cy="0"/>
        </a:xfrm>
      </p:grpSpPr>
      <p:pic>
        <p:nvPicPr>
          <p:cNvPr id="147" name="Google Shape;147;p21"/>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48" name="Google Shape;148;p21"/>
          <p:cNvGrpSpPr/>
          <p:nvPr/>
        </p:nvGrpSpPr>
        <p:grpSpPr>
          <a:xfrm>
            <a:off x="140825" y="4200224"/>
            <a:ext cx="8862362" cy="866454"/>
            <a:chOff x="147025" y="4214324"/>
            <a:chExt cx="8862362" cy="866454"/>
          </a:xfrm>
        </p:grpSpPr>
        <p:pic>
          <p:nvPicPr>
            <p:cNvPr id="149" name="Google Shape;149;p21"/>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50" name="Google Shape;150;p21"/>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51" name="Google Shape;151;p21"/>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52" name="Google Shape;152;p2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en" sz="2000" b="1">
                <a:latin typeface="Comfortaa"/>
                <a:ea typeface="Comfortaa"/>
                <a:cs typeface="Comfortaa"/>
                <a:sym typeface="Comfortaa"/>
              </a:rPr>
              <a:t>5 Supervised Machine Learning Models</a:t>
            </a:r>
            <a:endParaRPr sz="2000" b="1">
              <a:latin typeface="Comfortaa"/>
              <a:ea typeface="Comfortaa"/>
              <a:cs typeface="Comfortaa"/>
              <a:sym typeface="Comfortaa"/>
            </a:endParaRPr>
          </a:p>
        </p:txBody>
      </p:sp>
      <p:sp>
        <p:nvSpPr>
          <p:cNvPr id="153" name="Google Shape;153;p21"/>
          <p:cNvSpPr txBox="1"/>
          <p:nvPr/>
        </p:nvSpPr>
        <p:spPr>
          <a:xfrm>
            <a:off x="457625" y="1144850"/>
            <a:ext cx="8282700" cy="3055200"/>
          </a:xfrm>
          <a:prstGeom prst="rect">
            <a:avLst/>
          </a:prstGeom>
          <a:noFill/>
          <a:ln>
            <a:noFill/>
          </a:ln>
        </p:spPr>
        <p:txBody>
          <a:bodyPr spcFirstLastPara="1" wrap="square" lIns="91425" tIns="91425" rIns="91425" bIns="91425" anchor="t" anchorCtr="0">
            <a:noAutofit/>
          </a:bodyPr>
          <a:lstStyle/>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Logistic regression</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Support Vector Machines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Decision Tree </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Random Forests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Neural Network</a:t>
            </a:r>
            <a:endParaRPr sz="1900">
              <a:latin typeface="Comfortaa"/>
              <a:ea typeface="Comfortaa"/>
              <a:cs typeface="Comfortaa"/>
              <a:sym typeface="Comfortaa"/>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TotalTime>
  <Words>2541</Words>
  <Application>Microsoft Office PowerPoint</Application>
  <PresentationFormat>On-screen Show (16:9)</PresentationFormat>
  <Paragraphs>134</Paragraphs>
  <Slides>23</Slides>
  <Notes>23</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Caveat</vt:lpstr>
      <vt:lpstr>Comfortaa</vt:lpstr>
      <vt:lpstr>Times New Roman</vt:lpstr>
      <vt:lpstr>Comfortaa SemiBold</vt:lpstr>
      <vt:lpstr>Roboto</vt:lpstr>
      <vt:lpstr>Simple Light</vt:lpstr>
      <vt:lpstr>Cardiovascular Disease Predictor</vt:lpstr>
      <vt:lpstr>PowerPoint Presentation</vt:lpstr>
      <vt:lpstr>Case Study: Sybil Jones</vt:lpstr>
      <vt:lpstr>Heart Disease Mortality Data Among US Adults (35+) by Ethnicity</vt:lpstr>
      <vt:lpstr>Heart Disease Mortality Data Among US Adults (35+) by Ethnicity</vt:lpstr>
      <vt:lpstr>Dataset</vt:lpstr>
      <vt:lpstr>Data Exploration</vt:lpstr>
      <vt:lpstr>Data pre-processing</vt:lpstr>
      <vt:lpstr>5 Supervised Machine Learning Models</vt:lpstr>
      <vt:lpstr>PowerPoint Presentation</vt:lpstr>
      <vt:lpstr>PowerPoint Presentation</vt:lpstr>
      <vt:lpstr>PowerPoint Presentation</vt:lpstr>
      <vt:lpstr>PowerPoint Presentation</vt:lpstr>
      <vt:lpstr>PowerPoint Presentation</vt:lpstr>
      <vt:lpstr>Accuracy and Precision Results</vt:lpstr>
      <vt:lpstr>Optimisations</vt:lpstr>
      <vt:lpstr>Accuracy and Precision Results</vt:lpstr>
      <vt:lpstr>Limitations</vt:lpstr>
      <vt:lpstr>Conclusions / Recommendations </vt:lpstr>
      <vt:lpstr>CVD Resources Webpage</vt:lpstr>
      <vt:lpstr>CVD Resources Webpage</vt:lpstr>
      <vt:lpstr>Conclusions / Recommendations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Cardiovascular Disease Predictor</dc:title>
  <dc:creator>Lishani Srikaran</dc:creator>
  <cp:lastModifiedBy>Sharoz Siddique</cp:lastModifiedBy>
  <cp:revision>6</cp:revision>
  <dcterms:modified xsi:type="dcterms:W3CDTF">2024-02-03T01:05:39Z</dcterms:modified>
</cp:coreProperties>
</file>